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Montserrat" panose="00000500000000000000" pitchFamily="2" charset="0"/>
      <p:regular r:id="rId58"/>
      <p:bold r:id="rId59"/>
      <p:italic r:id="rId60"/>
      <p:boldItalic r:id="rId61"/>
    </p:embeddedFont>
    <p:embeddedFont>
      <p:font typeface="Montserrat Black" panose="00000A00000000000000" pitchFamily="2" charset="0"/>
      <p:bold r:id="rId62"/>
      <p:boldItalic r:id="rId63"/>
    </p:embeddedFont>
    <p:embeddedFont>
      <p:font typeface="Montserrat SemiBold" panose="00000700000000000000" pitchFamily="2" charset="0"/>
      <p:regular r:id="rId64"/>
      <p:bold r:id="rId65"/>
      <p:italic r:id="rId66"/>
      <p:boldItalic r:id="rId67"/>
    </p:embeddedFont>
    <p:embeddedFont>
      <p:font typeface="Palanquin SemiBold" panose="020B0604020202020204" charset="0"/>
      <p:regular r:id="rId68"/>
      <p:bold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h/kJKjNZzELCLYcXw/8iqXtZfM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6a8577a4a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6a8577a4a_1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ABOUT THE WORLD</a:t>
            </a:r>
            <a:endParaRPr/>
          </a:p>
          <a:p>
            <a:pPr marL="0" lvl="0" indent="0" algn="l" rtl="0">
              <a:spcBef>
                <a:spcPts val="0"/>
              </a:spcBef>
              <a:spcAft>
                <a:spcPts val="0"/>
              </a:spcAft>
              <a:buNone/>
            </a:pPr>
            <a:r>
              <a:rPr lang="en-US"/>
              <a:t>ABOUT OTHERS</a:t>
            </a:r>
            <a:endParaRPr/>
          </a:p>
          <a:p>
            <a:pPr marL="0" lvl="0" indent="0" algn="l" rtl="0">
              <a:spcBef>
                <a:spcPts val="0"/>
              </a:spcBef>
              <a:spcAft>
                <a:spcPts val="0"/>
              </a:spcAft>
              <a:buNone/>
            </a:pPr>
            <a:r>
              <a:rPr lang="en-US"/>
              <a:t>ABOUT OURSELVES</a:t>
            </a:r>
            <a:endParaRPr/>
          </a:p>
          <a:p>
            <a:pPr marL="0" lvl="0" indent="0" algn="l" rtl="0">
              <a:spcBef>
                <a:spcPts val="0"/>
              </a:spcBef>
              <a:spcAft>
                <a:spcPts val="0"/>
              </a:spcAft>
              <a:buClr>
                <a:schemeClr val="dk1"/>
              </a:buClr>
              <a:buSzPts val="1200"/>
              <a:buFont typeface="Calibri"/>
              <a:buNone/>
            </a:pPr>
            <a:r>
              <a:rPr lang="en-US"/>
              <a:t>We might say, “I’m a quitter. I never finish what I start.” Or, “I can’t help it. I’ve never been physically fit.” Or, “I’ve always been terrible with money.” Or, “I’m just not the creative type.” These beliefs are often false or half-truths at best. And they will roadblock any progress you want to make in life. </a:t>
            </a:r>
            <a:endParaRPr/>
          </a:p>
          <a:p>
            <a:pPr marL="0" lvl="0" indent="0" algn="l" rtl="0">
              <a:spcBef>
                <a:spcPts val="0"/>
              </a:spcBef>
              <a:spcAft>
                <a:spcPts val="0"/>
              </a:spcAft>
              <a:buNone/>
            </a:pPr>
            <a:endParaRPr/>
          </a:p>
        </p:txBody>
      </p:sp>
      <p:sp>
        <p:nvSpPr>
          <p:cNvPr id="158" name="Google Shape;1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6a8577a4a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6a8577a4a_1_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16a8577a4a_1_1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Recognize the Power of Your Beliefs</a:t>
            </a:r>
            <a:endParaRPr/>
          </a:p>
          <a:p>
            <a:pPr marL="0" lvl="0" indent="0" algn="l" rtl="0">
              <a:spcBef>
                <a:spcPts val="0"/>
              </a:spcBef>
              <a:spcAft>
                <a:spcPts val="0"/>
              </a:spcAft>
              <a:buNone/>
            </a:pPr>
            <a:r>
              <a:rPr lang="en-US"/>
              <a:t>Confront Your Limiting Beliefs</a:t>
            </a:r>
            <a:endParaRPr/>
          </a:p>
          <a:p>
            <a:pPr marL="0" lvl="0" indent="0" algn="l" rtl="0">
              <a:spcBef>
                <a:spcPts val="0"/>
              </a:spcBef>
              <a:spcAft>
                <a:spcPts val="0"/>
              </a:spcAft>
              <a:buNone/>
            </a:pPr>
            <a:r>
              <a:rPr lang="en-US"/>
              <a:t>Upgrade Your Beliefs</a:t>
            </a:r>
            <a:endParaRPr/>
          </a:p>
          <a:p>
            <a:pPr marL="0" lvl="0" indent="0" algn="l" rtl="0">
              <a:spcBef>
                <a:spcPts val="0"/>
              </a:spcBef>
              <a:spcAft>
                <a:spcPts val="0"/>
              </a:spcAft>
              <a:buNone/>
            </a:pPr>
            <a:endParaRPr/>
          </a:p>
        </p:txBody>
      </p:sp>
      <p:sp>
        <p:nvSpPr>
          <p:cNvPr id="198" name="Google Shape;19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6a8577a4a_1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6a8577a4a_1_2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16a8577a4a_1_2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 me go back to the story that started the chapter. When my client fired me on the verge of our biggest deal to date, it floored me. I thought I had done a great job. Besides, we had enjoyed a long-term personal relationship. I worked my tail off for about a year, focusing exclusively on this one client. But my client wasn’t so impressed. He had his eye on bigger things and decided I couldn’t take him there. So, without so much as a discussion, he dumped me. In the end it was a humbling but helpful experience. I learned three important lessons. First, clients (and customers) can be fickle. I couldn’t afford to put all my eggs in one basket. If I didn’t spread the risk, I might find myself in serious trouble again. Second, I learned I couldn’t assume today’s victories would be remembered or appreciated. I had to keep raising the bar. Finally, I learned I needed to secure alignment from all the relevant parties up front. It turned out my client and his board had different ideas about what I was delivering. All three lessons have been invaluable over the years.</a:t>
            </a:r>
            <a:endParaRPr/>
          </a:p>
        </p:txBody>
      </p:sp>
      <p:sp>
        <p:nvSpPr>
          <p:cNvPr id="241" name="Google Shape;2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When the regret bomb blew up in my life, I was able to reevaluate and reorient my priorities. Restoring my most important relationships was hard work, but without regret it would have been impossible. I would have been oblivious to the need or resentful that others weren’t pulling their weight. Regret forced me to own my part in the failure and correct it, and the relationship with my daughters has never been better than it is today. </a:t>
            </a:r>
            <a:endParaRPr dirty="0"/>
          </a:p>
          <a:p>
            <a:pPr marL="0" lvl="0" indent="0" algn="l" rtl="0">
              <a:spcBef>
                <a:spcPts val="0"/>
              </a:spcBef>
              <a:spcAft>
                <a:spcPts val="0"/>
              </a:spcAft>
              <a:buNone/>
            </a:pPr>
            <a:endParaRPr dirty="0"/>
          </a:p>
        </p:txBody>
      </p:sp>
      <p:sp>
        <p:nvSpPr>
          <p:cNvPr id="251" name="Google Shape;2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6a8577a4a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6a8577a4a_1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6a8577a4a_1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16a8577a4a_1_2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116a8577a4a_1_2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couple of examples: “Be more consistent in blogging.” Is that actionable? No. That’s a state-of-being verb. But something like “Write two blog posts a week,” that’s Actionable. It starts with the verb write, and it’s clear and directive about the action. Here’s another example: “Be more health conscious.” Is that actionable? Not really. Instead you could say something like “Walk for thirty minutes five times a week.”</a:t>
            </a:r>
            <a:endParaRPr/>
          </a:p>
        </p:txBody>
      </p:sp>
      <p:sp>
        <p:nvSpPr>
          <p:cNvPr id="293" name="Google Shape;29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6a8577a4a_1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6a8577a4a_1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6a8577a4a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16a8577a4a_1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116a8577a4a_1_2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6a8577a4a_1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6a8577a4a_1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116a8577a4a_1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passion drives you, let reason hold the reins. BENJAMIN FRANKLIN </a:t>
            </a:r>
            <a:endParaRPr/>
          </a:p>
          <a:p>
            <a:pPr marL="0" lvl="0" indent="0" algn="l" rtl="0">
              <a:spcBef>
                <a:spcPts val="0"/>
              </a:spcBef>
              <a:spcAft>
                <a:spcPts val="0"/>
              </a:spcAft>
              <a:buNone/>
            </a:pPr>
            <a:endParaRPr/>
          </a:p>
        </p:txBody>
      </p:sp>
      <p:sp>
        <p:nvSpPr>
          <p:cNvPr id="407" name="Google Shape;40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16a8577a4a_1_3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116a8577a4a_1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6a8577a4a_1_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116a8577a4a_1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16a8577a4a_1_3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116a8577a4a_1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6a8577a4a_1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6a8577a4a_1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116a8577a4a_1_1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5"/>
            <a:ext cx="6172200" cy="4873625"/>
          </a:xfrm>
          <a:prstGeom prst="rect">
            <a:avLst/>
          </a:prstGeom>
          <a:noFill/>
          <a:ln>
            <a:noFill/>
          </a:ln>
        </p:spPr>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18" Type="http://schemas.openxmlformats.org/officeDocument/2006/relationships/image" Target="../media/image38.jp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g"/><Relationship Id="rId17" Type="http://schemas.openxmlformats.org/officeDocument/2006/relationships/image" Target="../media/image37.jpg"/><Relationship Id="rId2" Type="http://schemas.openxmlformats.org/officeDocument/2006/relationships/notesSlide" Target="../notesSlides/notesSlide42.xml"/><Relationship Id="rId16"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jpg"/><Relationship Id="rId15" Type="http://schemas.openxmlformats.org/officeDocument/2006/relationships/image" Target="../media/image35.gif"/><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jpg"/><Relationship Id="rId9" Type="http://schemas.openxmlformats.org/officeDocument/2006/relationships/image" Target="../media/image29.png"/><Relationship Id="rId14" Type="http://schemas.openxmlformats.org/officeDocument/2006/relationships/image" Target="../media/image3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bestyearever.me/lifesco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16a8577a4a_1_2"/>
          <p:cNvSpPr txBox="1">
            <a:spLocks noGrp="1"/>
          </p:cNvSpPr>
          <p:nvPr>
            <p:ph type="title"/>
          </p:nvPr>
        </p:nvSpPr>
        <p:spPr>
          <a:xfrm>
            <a:off x="838200" y="4353958"/>
            <a:ext cx="10515600" cy="1325700"/>
          </a:xfrm>
          <a:prstGeom prst="rect">
            <a:avLst/>
          </a:prstGeom>
          <a:ln w="38100" cap="flat" cmpd="sng">
            <a:solidFill>
              <a:srgbClr val="6AA84F"/>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0"/>
              </a:spcBef>
              <a:spcAft>
                <a:spcPts val="0"/>
              </a:spcAft>
              <a:buNone/>
            </a:pPr>
            <a:r>
              <a:rPr lang="en-US" sz="4100">
                <a:solidFill>
                  <a:srgbClr val="351C75"/>
                </a:solidFill>
                <a:latin typeface="Montserrat Black"/>
                <a:ea typeface="Montserrat Black"/>
                <a:cs typeface="Montserrat Black"/>
                <a:sym typeface="Montserrat Black"/>
              </a:rPr>
              <a:t>Welcome to the Eaglelite Book Club</a:t>
            </a:r>
            <a:endParaRPr sz="4100">
              <a:solidFill>
                <a:srgbClr val="351C75"/>
              </a:solidFill>
              <a:latin typeface="Montserrat Black"/>
              <a:ea typeface="Montserrat Black"/>
              <a:cs typeface="Montserrat Black"/>
              <a:sym typeface="Montserrat Black"/>
            </a:endParaRPr>
          </a:p>
        </p:txBody>
      </p:sp>
      <p:pic>
        <p:nvPicPr>
          <p:cNvPr id="89" name="Google Shape;89;g116a8577a4a_1_2"/>
          <p:cNvPicPr preferRelativeResize="0"/>
          <p:nvPr/>
        </p:nvPicPr>
        <p:blipFill>
          <a:blip r:embed="rId3">
            <a:alphaModFix/>
          </a:blip>
          <a:stretch>
            <a:fillRect/>
          </a:stretch>
        </p:blipFill>
        <p:spPr>
          <a:xfrm>
            <a:off x="4553600" y="669733"/>
            <a:ext cx="3317033" cy="3317033"/>
          </a:xfrm>
          <a:prstGeom prst="rect">
            <a:avLst/>
          </a:prstGeom>
          <a:noFill/>
          <a:ln>
            <a:noFill/>
          </a:ln>
        </p:spPr>
      </p:pic>
      <p:pic>
        <p:nvPicPr>
          <p:cNvPr id="90" name="Google Shape;90;g116a8577a4a_1_2"/>
          <p:cNvPicPr preferRelativeResize="0"/>
          <p:nvPr/>
        </p:nvPicPr>
        <p:blipFill>
          <a:blip r:embed="rId4">
            <a:alphaModFix/>
          </a:blip>
          <a:stretch>
            <a:fillRect/>
          </a:stretch>
        </p:blipFill>
        <p:spPr>
          <a:xfrm>
            <a:off x="9226431" y="187283"/>
            <a:ext cx="2703435" cy="1325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6" descr="A picture containing text&#10;&#10;Description automatically generated"/>
          <p:cNvPicPr preferRelativeResize="0">
            <a:picLocks noGrp="1"/>
          </p:cNvPicPr>
          <p:nvPr>
            <p:ph type="body" idx="1"/>
          </p:nvPr>
        </p:nvPicPr>
        <p:blipFill rotWithShape="1">
          <a:blip r:embed="rId3">
            <a:alphaModFix/>
          </a:blip>
          <a:srcRect/>
          <a:stretch/>
        </p:blipFill>
        <p:spPr>
          <a:xfrm>
            <a:off x="211050" y="306925"/>
            <a:ext cx="11769900" cy="5569500"/>
          </a:xfrm>
          <a:prstGeom prst="rect">
            <a:avLst/>
          </a:prstGeom>
          <a:noFill/>
          <a:ln>
            <a:noFill/>
          </a:ln>
        </p:spPr>
      </p:pic>
      <p:pic>
        <p:nvPicPr>
          <p:cNvPr id="161" name="Google Shape;161;p6"/>
          <p:cNvPicPr preferRelativeResize="0"/>
          <p:nvPr/>
        </p:nvPicPr>
        <p:blipFill>
          <a:blip r:embed="rId4">
            <a:alphaModFix/>
          </a:blip>
          <a:stretch>
            <a:fillRect/>
          </a:stretch>
        </p:blipFill>
        <p:spPr>
          <a:xfrm>
            <a:off x="9459298" y="5770850"/>
            <a:ext cx="2703435" cy="1325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16a8577a4a_1_196"/>
          <p:cNvSpPr txBox="1"/>
          <p:nvPr/>
        </p:nvSpPr>
        <p:spPr>
          <a:xfrm>
            <a:off x="327750" y="1296500"/>
            <a:ext cx="3355500" cy="549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sz="1800" b="1">
                <a:solidFill>
                  <a:srgbClr val="351C75"/>
                </a:solidFill>
                <a:latin typeface="Montserrat"/>
                <a:ea typeface="Montserrat"/>
                <a:cs typeface="Montserrat"/>
                <a:sym typeface="Montserrat"/>
              </a:rPr>
              <a:t>Black-and-white thinking</a:t>
            </a:r>
            <a:endParaRPr sz="1800" b="1">
              <a:solidFill>
                <a:srgbClr val="351C75"/>
              </a:solidFill>
              <a:latin typeface="Montserrat"/>
              <a:ea typeface="Montserrat"/>
              <a:cs typeface="Montserrat"/>
              <a:sym typeface="Montserrat"/>
            </a:endParaRPr>
          </a:p>
        </p:txBody>
      </p:sp>
      <p:sp>
        <p:nvSpPr>
          <p:cNvPr id="168" name="Google Shape;168;g116a8577a4a_1_196"/>
          <p:cNvSpPr txBox="1"/>
          <p:nvPr/>
        </p:nvSpPr>
        <p:spPr>
          <a:xfrm>
            <a:off x="562025" y="1813025"/>
            <a:ext cx="3121200" cy="1572300"/>
          </a:xfrm>
          <a:prstGeom prst="rect">
            <a:avLst/>
          </a:prstGeom>
          <a:noFill/>
          <a:ln>
            <a:noFill/>
          </a:ln>
        </p:spPr>
        <p:txBody>
          <a:bodyPr spcFirstLastPara="1" wrap="square" lIns="91425" tIns="91425" rIns="91425" bIns="91425" anchor="t" anchorCtr="0">
            <a:noAutofit/>
          </a:bodyPr>
          <a:lstStyle/>
          <a:p>
            <a:pPr marL="228600" lvl="0" indent="0" algn="l" rtl="0">
              <a:lnSpc>
                <a:spcPct val="90000"/>
              </a:lnSpc>
              <a:spcBef>
                <a:spcPts val="0"/>
              </a:spcBef>
              <a:spcAft>
                <a:spcPts val="0"/>
              </a:spcAft>
              <a:buNone/>
            </a:pPr>
            <a:r>
              <a:rPr lang="en-US">
                <a:solidFill>
                  <a:schemeClr val="dk1"/>
                </a:solidFill>
                <a:latin typeface="Montserrat"/>
                <a:ea typeface="Montserrat"/>
                <a:cs typeface="Montserrat"/>
                <a:sym typeface="Montserrat"/>
              </a:rPr>
              <a:t>That’s when we assume we’ve failed if we don’t achieve perfection. Reality is usually a sliding scale, not a toggle switch. </a:t>
            </a:r>
            <a:endParaRPr sz="100">
              <a:solidFill>
                <a:srgbClr val="2A2828"/>
              </a:solidFill>
              <a:latin typeface="Montserrat"/>
              <a:ea typeface="Montserrat"/>
              <a:cs typeface="Montserrat"/>
              <a:sym typeface="Montserrat"/>
            </a:endParaRPr>
          </a:p>
        </p:txBody>
      </p:sp>
      <p:sp>
        <p:nvSpPr>
          <p:cNvPr id="169" name="Google Shape;169;g116a8577a4a_1_196"/>
          <p:cNvSpPr txBox="1"/>
          <p:nvPr/>
        </p:nvSpPr>
        <p:spPr>
          <a:xfrm>
            <a:off x="7977956" y="1296511"/>
            <a:ext cx="2668800" cy="5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2100" b="1">
                <a:solidFill>
                  <a:srgbClr val="351C75"/>
                </a:solidFill>
                <a:latin typeface="Montserrat"/>
                <a:ea typeface="Montserrat"/>
                <a:cs typeface="Montserrat"/>
                <a:sym typeface="Montserrat"/>
              </a:rPr>
              <a:t>Personalizing</a:t>
            </a:r>
            <a:endParaRPr sz="2100" b="1">
              <a:solidFill>
                <a:srgbClr val="351C75"/>
              </a:solidFill>
              <a:latin typeface="Montserrat"/>
              <a:ea typeface="Montserrat"/>
              <a:cs typeface="Montserrat"/>
              <a:sym typeface="Montserrat"/>
            </a:endParaRPr>
          </a:p>
        </p:txBody>
      </p:sp>
      <p:sp>
        <p:nvSpPr>
          <p:cNvPr id="170" name="Google Shape;170;g116a8577a4a_1_196"/>
          <p:cNvSpPr txBox="1"/>
          <p:nvPr/>
        </p:nvSpPr>
        <p:spPr>
          <a:xfrm>
            <a:off x="7977950" y="1813025"/>
            <a:ext cx="3595200" cy="157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a:solidFill>
                  <a:schemeClr val="dk1"/>
                </a:solidFill>
                <a:latin typeface="Montserrat"/>
                <a:ea typeface="Montserrat"/>
                <a:cs typeface="Montserrat"/>
                <a:sym typeface="Montserrat"/>
              </a:rPr>
              <a:t>That’s when we blame ourselves for random negative occurrences. </a:t>
            </a:r>
            <a:endParaRPr>
              <a:solidFill>
                <a:srgbClr val="2A2828"/>
              </a:solidFill>
              <a:latin typeface="Lato"/>
              <a:ea typeface="Lato"/>
              <a:cs typeface="Lato"/>
              <a:sym typeface="Lato"/>
            </a:endParaRPr>
          </a:p>
        </p:txBody>
      </p:sp>
      <p:sp>
        <p:nvSpPr>
          <p:cNvPr id="171" name="Google Shape;171;g116a8577a4a_1_196"/>
          <p:cNvSpPr txBox="1"/>
          <p:nvPr/>
        </p:nvSpPr>
        <p:spPr>
          <a:xfrm>
            <a:off x="1014428" y="3473544"/>
            <a:ext cx="2668800" cy="549900"/>
          </a:xfrm>
          <a:prstGeom prst="rect">
            <a:avLst/>
          </a:prstGeom>
          <a:noFill/>
          <a:ln>
            <a:noFill/>
          </a:ln>
        </p:spPr>
        <p:txBody>
          <a:bodyPr spcFirstLastPara="1" wrap="square" lIns="91425" tIns="91425" rIns="91425" bIns="91425" anchor="t" anchorCtr="0">
            <a:noAutofit/>
          </a:bodyPr>
          <a:lstStyle/>
          <a:p>
            <a:pPr marL="228600" lvl="0" indent="0" algn="l" rtl="0">
              <a:lnSpc>
                <a:spcPct val="90000"/>
              </a:lnSpc>
              <a:spcBef>
                <a:spcPts val="1000"/>
              </a:spcBef>
              <a:spcAft>
                <a:spcPts val="0"/>
              </a:spcAft>
              <a:buNone/>
            </a:pPr>
            <a:r>
              <a:rPr lang="en-US" sz="2100" b="1">
                <a:solidFill>
                  <a:srgbClr val="351C75"/>
                </a:solidFill>
                <a:latin typeface="Montserrat"/>
                <a:ea typeface="Montserrat"/>
                <a:cs typeface="Montserrat"/>
                <a:sym typeface="Montserrat"/>
              </a:rPr>
              <a:t>Catastrophizing</a:t>
            </a:r>
            <a:endParaRPr sz="1100">
              <a:solidFill>
                <a:srgbClr val="351C75"/>
              </a:solidFill>
              <a:latin typeface="Palanquin SemiBold"/>
              <a:ea typeface="Palanquin SemiBold"/>
              <a:cs typeface="Palanquin SemiBold"/>
              <a:sym typeface="Palanquin SemiBold"/>
            </a:endParaRPr>
          </a:p>
        </p:txBody>
      </p:sp>
      <p:sp>
        <p:nvSpPr>
          <p:cNvPr id="172" name="Google Shape;172;g116a8577a4a_1_196"/>
          <p:cNvSpPr txBox="1"/>
          <p:nvPr/>
        </p:nvSpPr>
        <p:spPr>
          <a:xfrm>
            <a:off x="1014428" y="3989197"/>
            <a:ext cx="2668800" cy="157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a:solidFill>
                  <a:schemeClr val="dk1"/>
                </a:solidFill>
                <a:latin typeface="Montserrat"/>
                <a:ea typeface="Montserrat"/>
                <a:cs typeface="Montserrat"/>
                <a:sym typeface="Montserrat"/>
              </a:rPr>
              <a:t>That’s when we assume the worst even with little evidence. </a:t>
            </a:r>
            <a:endParaRPr>
              <a:solidFill>
                <a:srgbClr val="2A2828"/>
              </a:solidFill>
              <a:latin typeface="Montserrat"/>
              <a:ea typeface="Montserrat"/>
              <a:cs typeface="Montserrat"/>
              <a:sym typeface="Montserrat"/>
            </a:endParaRPr>
          </a:p>
        </p:txBody>
      </p:sp>
      <p:sp>
        <p:nvSpPr>
          <p:cNvPr id="173" name="Google Shape;173;g116a8577a4a_1_196"/>
          <p:cNvSpPr txBox="1"/>
          <p:nvPr/>
        </p:nvSpPr>
        <p:spPr>
          <a:xfrm>
            <a:off x="7977956" y="3473544"/>
            <a:ext cx="2668800" cy="549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100" b="1">
                <a:solidFill>
                  <a:srgbClr val="351C75"/>
                </a:solidFill>
                <a:latin typeface="Montserrat"/>
                <a:ea typeface="Montserrat"/>
                <a:cs typeface="Montserrat"/>
                <a:sym typeface="Montserrat"/>
              </a:rPr>
              <a:t>Universalizing</a:t>
            </a:r>
            <a:endParaRPr sz="1100">
              <a:solidFill>
                <a:srgbClr val="351C75"/>
              </a:solidFill>
              <a:latin typeface="Montserrat SemiBold"/>
              <a:ea typeface="Montserrat SemiBold"/>
              <a:cs typeface="Montserrat SemiBold"/>
              <a:sym typeface="Montserrat SemiBold"/>
            </a:endParaRPr>
          </a:p>
        </p:txBody>
      </p:sp>
      <p:sp>
        <p:nvSpPr>
          <p:cNvPr id="174" name="Google Shape;174;g116a8577a4a_1_196"/>
          <p:cNvSpPr txBox="1"/>
          <p:nvPr/>
        </p:nvSpPr>
        <p:spPr>
          <a:xfrm>
            <a:off x="7977956" y="3989197"/>
            <a:ext cx="2668800" cy="157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a:solidFill>
                  <a:schemeClr val="dk1"/>
                </a:solidFill>
                <a:latin typeface="Montserrat"/>
                <a:ea typeface="Montserrat"/>
                <a:cs typeface="Montserrat"/>
                <a:sym typeface="Montserrat"/>
              </a:rPr>
              <a:t>That’s when we take a bad experience and assume it’s true across the board. </a:t>
            </a:r>
            <a:endParaRPr>
              <a:solidFill>
                <a:srgbClr val="2A2828"/>
              </a:solidFill>
              <a:latin typeface="Montserrat"/>
              <a:ea typeface="Montserrat"/>
              <a:cs typeface="Montserrat"/>
              <a:sym typeface="Montserrat"/>
            </a:endParaRPr>
          </a:p>
        </p:txBody>
      </p:sp>
      <p:grpSp>
        <p:nvGrpSpPr>
          <p:cNvPr id="175" name="Google Shape;175;g116a8577a4a_1_196"/>
          <p:cNvGrpSpPr/>
          <p:nvPr/>
        </p:nvGrpSpPr>
        <p:grpSpPr>
          <a:xfrm>
            <a:off x="4112781" y="1655777"/>
            <a:ext cx="3462551" cy="3152200"/>
            <a:chOff x="267375" y="1071875"/>
            <a:chExt cx="470500" cy="428550"/>
          </a:xfrm>
        </p:grpSpPr>
        <p:sp>
          <p:nvSpPr>
            <p:cNvPr id="176" name="Google Shape;176;g116a8577a4a_1_196"/>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8E7CC3"/>
            </a:solidFill>
            <a:ln w="9525"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116a8577a4a_1_196"/>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8E7CC3"/>
            </a:solidFill>
            <a:ln w="9525"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g116a8577a4a_1_196"/>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CAD5D7"/>
            </a:solidFill>
            <a:ln w="9525" cap="flat" cmpd="sng">
              <a:solidFill>
                <a:srgbClr val="CAD5D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116a8577a4a_1_196"/>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CAD5D7"/>
            </a:solidFill>
            <a:ln w="9525" cap="flat" cmpd="sng">
              <a:solidFill>
                <a:srgbClr val="CAD5D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116a8577a4a_1_196"/>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674EA7"/>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116a8577a4a_1_196"/>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674EA7"/>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116a8577a4a_1_196"/>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51C75"/>
                </a:solidFill>
              </a:endParaRPr>
            </a:p>
          </p:txBody>
        </p:sp>
        <p:sp>
          <p:nvSpPr>
            <p:cNvPr id="183" name="Google Shape;183;g116a8577a4a_1_196"/>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51C75"/>
                </a:solidFill>
              </a:endParaRPr>
            </a:p>
          </p:txBody>
        </p:sp>
      </p:grpSp>
      <p:pic>
        <p:nvPicPr>
          <p:cNvPr id="184" name="Google Shape;184;g116a8577a4a_1_196"/>
          <p:cNvPicPr preferRelativeResize="0"/>
          <p:nvPr/>
        </p:nvPicPr>
        <p:blipFill>
          <a:blip r:embed="rId3">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body" idx="1"/>
          </p:nvPr>
        </p:nvSpPr>
        <p:spPr>
          <a:xfrm>
            <a:off x="836600" y="531063"/>
            <a:ext cx="5157900" cy="823800"/>
          </a:xfrm>
          <a:prstGeom prst="rect">
            <a:avLst/>
          </a:prstGeom>
          <a:solidFill>
            <a:srgbClr val="351C75"/>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solidFill>
                  <a:schemeClr val="lt1"/>
                </a:solidFill>
                <a:latin typeface="Montserrat"/>
                <a:ea typeface="Montserrat"/>
                <a:cs typeface="Montserrat"/>
                <a:sym typeface="Montserrat"/>
              </a:rPr>
              <a:t>About Beliefs</a:t>
            </a:r>
            <a:endParaRPr>
              <a:solidFill>
                <a:schemeClr val="lt1"/>
              </a:solidFill>
              <a:latin typeface="Montserrat"/>
              <a:ea typeface="Montserrat"/>
              <a:cs typeface="Montserrat"/>
              <a:sym typeface="Montserrat"/>
            </a:endParaRPr>
          </a:p>
        </p:txBody>
      </p:sp>
      <p:sp>
        <p:nvSpPr>
          <p:cNvPr id="190" name="Google Shape;190;p8"/>
          <p:cNvSpPr txBox="1">
            <a:spLocks noGrp="1"/>
          </p:cNvSpPr>
          <p:nvPr>
            <p:ph type="body" idx="2"/>
          </p:nvPr>
        </p:nvSpPr>
        <p:spPr>
          <a:xfrm>
            <a:off x="772700" y="1520950"/>
            <a:ext cx="5399400" cy="3998100"/>
          </a:xfrm>
          <a:prstGeom prst="rect">
            <a:avLst/>
          </a:prstGeom>
          <a:solidFill>
            <a:srgbClr val="351C75"/>
          </a:solidFill>
          <a:ln>
            <a:noFill/>
          </a:ln>
        </p:spPr>
        <p:txBody>
          <a:bodyPr spcFirstLastPara="1" wrap="square" lIns="91425" tIns="45700" rIns="91425" bIns="45700" anchor="t" anchorCtr="0">
            <a:normAutofit fontScale="62500"/>
          </a:bodyPr>
          <a:lstStyle/>
          <a:p>
            <a:pPr marL="228600" lvl="0" indent="0" algn="l" rtl="0">
              <a:lnSpc>
                <a:spcPct val="115000"/>
              </a:lnSpc>
              <a:spcBef>
                <a:spcPts val="0"/>
              </a:spcBef>
              <a:spcAft>
                <a:spcPts val="0"/>
              </a:spcAft>
              <a:buNone/>
            </a:pPr>
            <a:endParaRPr b="1">
              <a:solidFill>
                <a:schemeClr val="lt1"/>
              </a:solidFill>
              <a:latin typeface="Montserrat"/>
              <a:ea typeface="Montserrat"/>
              <a:cs typeface="Montserrat"/>
              <a:sym typeface="Montserrat"/>
            </a:endParaRPr>
          </a:p>
          <a:p>
            <a:pPr marL="228600" lvl="0" indent="-175260" algn="l" rtl="0">
              <a:lnSpc>
                <a:spcPct val="115000"/>
              </a:lnSpc>
              <a:spcBef>
                <a:spcPts val="0"/>
              </a:spcBef>
              <a:spcAft>
                <a:spcPts val="0"/>
              </a:spcAft>
              <a:buClr>
                <a:schemeClr val="lt1"/>
              </a:buClr>
              <a:buSzPct val="116666"/>
              <a:buChar char="•"/>
            </a:pPr>
            <a:r>
              <a:rPr lang="en-US" b="1">
                <a:solidFill>
                  <a:schemeClr val="lt1"/>
                </a:solidFill>
                <a:latin typeface="Montserrat"/>
                <a:ea typeface="Montserrat"/>
                <a:cs typeface="Montserrat"/>
                <a:sym typeface="Montserrat"/>
              </a:rPr>
              <a:t>Your Beliefs Shape Your Reality. </a:t>
            </a:r>
            <a:r>
              <a:rPr lang="en-US" sz="2400" i="1">
                <a:solidFill>
                  <a:schemeClr val="lt1"/>
                </a:solidFill>
                <a:latin typeface="Montserrat"/>
                <a:ea typeface="Montserrat"/>
                <a:cs typeface="Montserrat"/>
                <a:sym typeface="Montserrat"/>
              </a:rPr>
              <a:t>What happens is of little significance compared with the stories we tell ourselves about what happens. Rabih Alameddine, The Hakawati</a:t>
            </a:r>
            <a:endParaRPr sz="2400" i="1">
              <a:solidFill>
                <a:schemeClr val="lt1"/>
              </a:solidFill>
              <a:latin typeface="Montserrat"/>
              <a:ea typeface="Montserrat"/>
              <a:cs typeface="Montserrat"/>
              <a:sym typeface="Montserrat"/>
            </a:endParaRPr>
          </a:p>
          <a:p>
            <a:pPr marL="228600" lvl="0" indent="-175260" algn="l" rtl="0">
              <a:lnSpc>
                <a:spcPct val="115000"/>
              </a:lnSpc>
              <a:spcBef>
                <a:spcPts val="1000"/>
              </a:spcBef>
              <a:spcAft>
                <a:spcPts val="0"/>
              </a:spcAft>
              <a:buClr>
                <a:schemeClr val="lt1"/>
              </a:buClr>
              <a:buSzPct val="100000"/>
              <a:buChar char="•"/>
            </a:pPr>
            <a:r>
              <a:rPr lang="en-US" b="1">
                <a:solidFill>
                  <a:schemeClr val="lt1"/>
                </a:solidFill>
                <a:latin typeface="Montserrat"/>
                <a:ea typeface="Montserrat"/>
                <a:cs typeface="Montserrat"/>
                <a:sym typeface="Montserrat"/>
              </a:rPr>
              <a:t>Some Beliefs Hold You Back. </a:t>
            </a:r>
            <a:r>
              <a:rPr lang="en-US" sz="2400">
                <a:solidFill>
                  <a:schemeClr val="lt1"/>
                </a:solidFill>
                <a:latin typeface="Montserrat"/>
                <a:ea typeface="Montserrat"/>
                <a:cs typeface="Montserrat"/>
                <a:sym typeface="Montserrat"/>
              </a:rPr>
              <a:t>How little we see! What we do see depends mainly on what we look for. Sir John Lubbock, The Beauties of Nature</a:t>
            </a:r>
            <a:endParaRPr>
              <a:solidFill>
                <a:schemeClr val="lt1"/>
              </a:solidFill>
              <a:latin typeface="Montserrat"/>
              <a:ea typeface="Montserrat"/>
              <a:cs typeface="Montserrat"/>
              <a:sym typeface="Montserrat"/>
            </a:endParaRPr>
          </a:p>
          <a:p>
            <a:pPr marL="228600" lvl="0" indent="-175260" algn="l" rtl="0">
              <a:lnSpc>
                <a:spcPct val="115000"/>
              </a:lnSpc>
              <a:spcBef>
                <a:spcPts val="1000"/>
              </a:spcBef>
              <a:spcAft>
                <a:spcPts val="0"/>
              </a:spcAft>
              <a:buClr>
                <a:schemeClr val="lt1"/>
              </a:buClr>
              <a:buSzPct val="100000"/>
              <a:buChar char="•"/>
            </a:pPr>
            <a:r>
              <a:rPr lang="en-US" b="1">
                <a:solidFill>
                  <a:schemeClr val="lt1"/>
                </a:solidFill>
                <a:latin typeface="Montserrat"/>
                <a:ea typeface="Montserrat"/>
                <a:cs typeface="Montserrat"/>
                <a:sym typeface="Montserrat"/>
              </a:rPr>
              <a:t>You Can Upgrade Your Beliefs. </a:t>
            </a:r>
            <a:r>
              <a:rPr lang="en-US" sz="2400">
                <a:solidFill>
                  <a:schemeClr val="lt1"/>
                </a:solidFill>
                <a:latin typeface="Montserrat"/>
                <a:ea typeface="Montserrat"/>
                <a:cs typeface="Montserrat"/>
                <a:sym typeface="Montserrat"/>
              </a:rPr>
              <a:t>Impossible is not a fact. It’s an opinion. Muhammad Ali</a:t>
            </a:r>
            <a:endParaRPr>
              <a:solidFill>
                <a:schemeClr val="lt1"/>
              </a:solidFill>
              <a:latin typeface="Montserrat"/>
              <a:ea typeface="Montserrat"/>
              <a:cs typeface="Montserrat"/>
              <a:sym typeface="Montserrat"/>
            </a:endParaRPr>
          </a:p>
          <a:p>
            <a:pPr marL="228600" lvl="0" indent="-64135" algn="l" rtl="0">
              <a:lnSpc>
                <a:spcPct val="115000"/>
              </a:lnSpc>
              <a:spcBef>
                <a:spcPts val="1000"/>
              </a:spcBef>
              <a:spcAft>
                <a:spcPts val="0"/>
              </a:spcAft>
              <a:buClr>
                <a:schemeClr val="dk1"/>
              </a:buClr>
              <a:buSzPct val="100000"/>
              <a:buNone/>
            </a:pPr>
            <a:endParaRPr>
              <a:solidFill>
                <a:schemeClr val="lt1"/>
              </a:solidFill>
              <a:latin typeface="Montserrat"/>
              <a:ea typeface="Montserrat"/>
              <a:cs typeface="Montserrat"/>
              <a:sym typeface="Montserrat"/>
            </a:endParaRPr>
          </a:p>
        </p:txBody>
      </p:sp>
      <p:sp>
        <p:nvSpPr>
          <p:cNvPr id="191" name="Google Shape;191;p8"/>
          <p:cNvSpPr txBox="1">
            <a:spLocks noGrp="1"/>
          </p:cNvSpPr>
          <p:nvPr>
            <p:ph type="body" idx="3"/>
          </p:nvPr>
        </p:nvSpPr>
        <p:spPr>
          <a:xfrm>
            <a:off x="6555550" y="12445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solidFill>
                  <a:srgbClr val="351C75"/>
                </a:solidFill>
                <a:latin typeface="Montserrat"/>
                <a:ea typeface="Montserrat"/>
                <a:cs typeface="Montserrat"/>
                <a:sym typeface="Montserrat"/>
              </a:rPr>
              <a:t>You Can Upgrade Your Beliefs</a:t>
            </a:r>
            <a:endParaRPr>
              <a:solidFill>
                <a:srgbClr val="351C75"/>
              </a:solidFill>
              <a:latin typeface="Montserrat"/>
              <a:ea typeface="Montserrat"/>
              <a:cs typeface="Montserrat"/>
              <a:sym typeface="Montserrat"/>
            </a:endParaRPr>
          </a:p>
        </p:txBody>
      </p:sp>
      <p:sp>
        <p:nvSpPr>
          <p:cNvPr id="192" name="Google Shape;192;p8"/>
          <p:cNvSpPr txBox="1">
            <a:spLocks noGrp="1"/>
          </p:cNvSpPr>
          <p:nvPr>
            <p:ph type="body" idx="4"/>
          </p:nvPr>
        </p:nvSpPr>
        <p:spPr>
          <a:xfrm>
            <a:off x="6555550" y="2362077"/>
            <a:ext cx="5157900" cy="3305700"/>
          </a:xfrm>
          <a:prstGeom prst="rect">
            <a:avLst/>
          </a:prstGeom>
          <a:noFill/>
          <a:ln>
            <a:noFill/>
          </a:ln>
        </p:spPr>
        <p:txBody>
          <a:bodyPr spcFirstLastPara="1" wrap="square" lIns="91425" tIns="45700" rIns="91425" bIns="45700" anchor="t" anchorCtr="0">
            <a:normAutofit fontScale="77500" lnSpcReduction="10000"/>
          </a:bodyPr>
          <a:lstStyle/>
          <a:p>
            <a:pPr marL="228600" lvl="0" indent="-64135" algn="l" rtl="0">
              <a:lnSpc>
                <a:spcPct val="115000"/>
              </a:lnSpc>
              <a:spcBef>
                <a:spcPts val="0"/>
              </a:spcBef>
              <a:spcAft>
                <a:spcPts val="0"/>
              </a:spcAft>
              <a:buClr>
                <a:schemeClr val="dk1"/>
              </a:buClr>
              <a:buSzPct val="100000"/>
              <a:buNone/>
            </a:pP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Avoiding the Trap of Limiting Beliefs </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Trade Your Frame</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Revise Your Beliefs</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What Are Your Limiting Beliefs?</a:t>
            </a:r>
            <a:endParaRPr>
              <a:latin typeface="Montserrat"/>
              <a:ea typeface="Montserrat"/>
              <a:cs typeface="Montserrat"/>
              <a:sym typeface="Montserrat"/>
            </a:endParaRPr>
          </a:p>
          <a:p>
            <a:pPr marL="228600" lvl="0" indent="-64135" algn="l" rtl="0">
              <a:lnSpc>
                <a:spcPct val="115000"/>
              </a:lnSpc>
              <a:spcBef>
                <a:spcPts val="1000"/>
              </a:spcBef>
              <a:spcAft>
                <a:spcPts val="0"/>
              </a:spcAft>
              <a:buClr>
                <a:schemeClr val="dk1"/>
              </a:buClr>
              <a:buSzPct val="100000"/>
              <a:buNone/>
            </a:pPr>
            <a:endParaRPr>
              <a:latin typeface="Montserrat"/>
              <a:ea typeface="Montserrat"/>
              <a:cs typeface="Montserrat"/>
              <a:sym typeface="Montserrat"/>
            </a:endParaRPr>
          </a:p>
        </p:txBody>
      </p:sp>
      <p:pic>
        <p:nvPicPr>
          <p:cNvPr id="193" name="Google Shape;193;p8"/>
          <p:cNvPicPr preferRelativeResize="0"/>
          <p:nvPr/>
        </p:nvPicPr>
        <p:blipFill>
          <a:blip r:embed="rId3">
            <a:alphaModFix/>
          </a:blip>
          <a:stretch>
            <a:fillRect/>
          </a:stretch>
        </p:blipFill>
        <p:spPr>
          <a:xfrm>
            <a:off x="6640825" y="2299600"/>
            <a:ext cx="4687425" cy="105075"/>
          </a:xfrm>
          <a:prstGeom prst="rect">
            <a:avLst/>
          </a:prstGeom>
          <a:noFill/>
          <a:ln>
            <a:noFill/>
          </a:ln>
        </p:spPr>
      </p:pic>
      <p:pic>
        <p:nvPicPr>
          <p:cNvPr id="194" name="Google Shape;194;p8"/>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9"/>
          <p:cNvSpPr txBox="1">
            <a:spLocks noGrp="1"/>
          </p:cNvSpPr>
          <p:nvPr>
            <p:ph type="body" idx="2"/>
          </p:nvPr>
        </p:nvSpPr>
        <p:spPr>
          <a:xfrm>
            <a:off x="381000" y="457050"/>
            <a:ext cx="3312000" cy="5887800"/>
          </a:xfrm>
          <a:prstGeom prst="rect">
            <a:avLst/>
          </a:prstGeom>
          <a:solidFill>
            <a:srgbClr val="351C75"/>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600"/>
              <a:buNone/>
            </a:pPr>
            <a:endParaRPr sz="2200">
              <a:solidFill>
                <a:schemeClr val="lt1"/>
              </a:solidFill>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ts val="1600"/>
              <a:buNone/>
            </a:pPr>
            <a:endParaRPr sz="2200">
              <a:solidFill>
                <a:schemeClr val="lt1"/>
              </a:solidFill>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ts val="2400"/>
              <a:buNone/>
            </a:pPr>
            <a:endParaRPr sz="2200">
              <a:solidFill>
                <a:schemeClr val="lt1"/>
              </a:solidFill>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ts val="2400"/>
              <a:buNone/>
            </a:pPr>
            <a:r>
              <a:rPr lang="en-US" sz="2200">
                <a:solidFill>
                  <a:schemeClr val="lt1"/>
                </a:solidFill>
                <a:latin typeface="Montserrat"/>
                <a:ea typeface="Montserrat"/>
                <a:cs typeface="Montserrat"/>
                <a:sym typeface="Montserrat"/>
              </a:rPr>
              <a:t>While limiting beliefs prevent us from overcoming them, liberating truths help us transcend obstacles and improve our circumstances. </a:t>
            </a:r>
            <a:endParaRPr sz="2200">
              <a:solidFill>
                <a:schemeClr val="lt1"/>
              </a:solidFill>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ts val="2000"/>
              <a:buNone/>
            </a:pPr>
            <a:endParaRPr sz="2200" b="1">
              <a:solidFill>
                <a:schemeClr val="lt1"/>
              </a:solidFill>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ts val="1600"/>
              <a:buNone/>
            </a:pPr>
            <a:endParaRPr sz="2200">
              <a:solidFill>
                <a:schemeClr val="lt1"/>
              </a:solidFill>
              <a:latin typeface="Montserrat"/>
              <a:ea typeface="Montserrat"/>
              <a:cs typeface="Montserrat"/>
              <a:sym typeface="Montserrat"/>
            </a:endParaRPr>
          </a:p>
        </p:txBody>
      </p:sp>
      <p:pic>
        <p:nvPicPr>
          <p:cNvPr id="201" name="Google Shape;201;p9" descr="Text, whiteboard&#10;&#10;Description automatically generated"/>
          <p:cNvPicPr preferRelativeResize="0">
            <a:picLocks noGrp="1"/>
          </p:cNvPicPr>
          <p:nvPr>
            <p:ph type="body" idx="1"/>
          </p:nvPr>
        </p:nvPicPr>
        <p:blipFill rotWithShape="1">
          <a:blip r:embed="rId3">
            <a:alphaModFix/>
          </a:blip>
          <a:srcRect/>
          <a:stretch/>
        </p:blipFill>
        <p:spPr>
          <a:xfrm>
            <a:off x="4016000" y="457050"/>
            <a:ext cx="8074200" cy="5943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1 Wrap Up</a:t>
            </a:r>
            <a:endParaRPr b="1">
              <a:solidFill>
                <a:srgbClr val="351C75"/>
              </a:solidFill>
              <a:latin typeface="Montserrat"/>
              <a:ea typeface="Montserrat"/>
              <a:cs typeface="Montserrat"/>
              <a:sym typeface="Montserrat"/>
            </a:endParaRPr>
          </a:p>
        </p:txBody>
      </p:sp>
      <p:sp>
        <p:nvSpPr>
          <p:cNvPr id="207" name="Google Shape;207;p10"/>
          <p:cNvSpPr txBox="1">
            <a:spLocks noGrp="1"/>
          </p:cNvSpPr>
          <p:nvPr>
            <p:ph type="body" idx="1"/>
          </p:nvPr>
        </p:nvSpPr>
        <p:spPr>
          <a:xfrm>
            <a:off x="4629975" y="1825625"/>
            <a:ext cx="6723900" cy="4351200"/>
          </a:xfrm>
          <a:prstGeom prst="rect">
            <a:avLst/>
          </a:prstGeom>
          <a:noFill/>
          <a:ln>
            <a:noFill/>
          </a:ln>
        </p:spPr>
        <p:txBody>
          <a:bodyPr spcFirstLastPara="1" wrap="square" lIns="91425" tIns="45700" rIns="91425" bIns="45700" anchor="t" anchorCtr="0">
            <a:normAutofit fontScale="62500" lnSpcReduction="20000"/>
          </a:bodyPr>
          <a:lstStyle/>
          <a:p>
            <a:pPr marL="228600" lvl="0" indent="0" algn="l" rtl="0">
              <a:lnSpc>
                <a:spcPct val="115000"/>
              </a:lnSpc>
              <a:spcBef>
                <a:spcPts val="0"/>
              </a:spcBef>
              <a:spcAft>
                <a:spcPts val="0"/>
              </a:spcAft>
              <a:buNone/>
            </a:pPr>
            <a:r>
              <a:rPr lang="en-US" b="1">
                <a:latin typeface="Montserrat"/>
                <a:ea typeface="Montserrat"/>
                <a:cs typeface="Montserrat"/>
                <a:sym typeface="Montserrat"/>
              </a:rPr>
              <a:t>1. Recognize the Power of Your Beliefs:</a:t>
            </a:r>
            <a:r>
              <a:rPr lang="en-US">
                <a:latin typeface="Montserrat"/>
                <a:ea typeface="Montserrat"/>
                <a:cs typeface="Montserrat"/>
                <a:sym typeface="Montserrat"/>
              </a:rPr>
              <a:t> “Our thoughts determine our lives,” as the Serbian monk Thaddeus of Vitovnica said. Both positively and negatively, your beliefs have tremendous impact on your experience of life. Recognizing that fact is the first stage in experiencing your best year ever.</a:t>
            </a:r>
            <a:endParaRPr>
              <a:latin typeface="Montserrat"/>
              <a:ea typeface="Montserrat"/>
              <a:cs typeface="Montserrat"/>
              <a:sym typeface="Montserrat"/>
            </a:endParaRPr>
          </a:p>
          <a:p>
            <a:pPr marL="228600" lvl="0" indent="0" algn="l" rtl="0">
              <a:lnSpc>
                <a:spcPct val="115000"/>
              </a:lnSpc>
              <a:spcBef>
                <a:spcPts val="1000"/>
              </a:spcBef>
              <a:spcAft>
                <a:spcPts val="0"/>
              </a:spcAft>
              <a:buNone/>
            </a:pPr>
            <a:r>
              <a:rPr lang="en-US" b="1">
                <a:latin typeface="Montserrat"/>
                <a:ea typeface="Montserrat"/>
                <a:cs typeface="Montserrat"/>
                <a:sym typeface="Montserrat"/>
              </a:rPr>
              <a:t>2. Confront Your Limiting Beliefs:</a:t>
            </a:r>
            <a:r>
              <a:rPr lang="en-US">
                <a:latin typeface="Montserrat"/>
                <a:ea typeface="Montserrat"/>
                <a:cs typeface="Montserrat"/>
                <a:sym typeface="Montserrat"/>
              </a:rPr>
              <a:t> We all have limiting beliefs about the world, others, and ourselves. Four indicators you’re trapped in a limiting belief are whether your opinion is formed by: </a:t>
            </a:r>
            <a:endParaRPr>
              <a:latin typeface="Montserrat"/>
              <a:ea typeface="Montserrat"/>
              <a:cs typeface="Montserrat"/>
              <a:sym typeface="Montserrat"/>
            </a:endParaRPr>
          </a:p>
          <a:p>
            <a:pPr marL="228600" lvl="0" indent="0" algn="l" rtl="0">
              <a:lnSpc>
                <a:spcPct val="115000"/>
              </a:lnSpc>
              <a:spcBef>
                <a:spcPts val="1000"/>
              </a:spcBef>
              <a:spcAft>
                <a:spcPts val="0"/>
              </a:spcAft>
              <a:buNone/>
            </a:pPr>
            <a:r>
              <a:rPr lang="en-US">
                <a:latin typeface="Montserrat"/>
                <a:ea typeface="Montserrat"/>
                <a:cs typeface="Montserrat"/>
                <a:sym typeface="Montserrat"/>
              </a:rPr>
              <a:t>‣ Black-and-white thinking ‣ Personalizing ‣ Catastrophizing ‣ Universalizing. </a:t>
            </a:r>
            <a:endParaRPr>
              <a:latin typeface="Montserrat"/>
              <a:ea typeface="Montserrat"/>
              <a:cs typeface="Montserrat"/>
              <a:sym typeface="Montserrat"/>
            </a:endParaRPr>
          </a:p>
          <a:p>
            <a:pPr marL="228600" lvl="0" indent="0" algn="l" rtl="0">
              <a:lnSpc>
                <a:spcPct val="115000"/>
              </a:lnSpc>
              <a:spcBef>
                <a:spcPts val="1000"/>
              </a:spcBef>
              <a:spcAft>
                <a:spcPts val="0"/>
              </a:spcAft>
              <a:buNone/>
            </a:pPr>
            <a:r>
              <a:rPr lang="en-US">
                <a:latin typeface="Montserrat"/>
                <a:ea typeface="Montserrat"/>
                <a:cs typeface="Montserrat"/>
                <a:sym typeface="Montserrat"/>
              </a:rPr>
              <a:t>It’s also important to identify the source of your limiting beliefs, whether it’s past experience, the news media, social media, or negative relationships.</a:t>
            </a:r>
            <a:endParaRPr>
              <a:latin typeface="Montserrat"/>
              <a:ea typeface="Montserrat"/>
              <a:cs typeface="Montserrat"/>
              <a:sym typeface="Montserrat"/>
            </a:endParaRPr>
          </a:p>
        </p:txBody>
      </p:sp>
      <p:pic>
        <p:nvPicPr>
          <p:cNvPr id="208" name="Google Shape;208;p10"/>
          <p:cNvPicPr preferRelativeResize="0"/>
          <p:nvPr/>
        </p:nvPicPr>
        <p:blipFill rotWithShape="1">
          <a:blip r:embed="rId3">
            <a:alphaModFix/>
          </a:blip>
          <a:srcRect l="7733" t="7880" r="6237" b="8015"/>
          <a:stretch/>
        </p:blipFill>
        <p:spPr>
          <a:xfrm>
            <a:off x="471325" y="2031025"/>
            <a:ext cx="4030876" cy="3940400"/>
          </a:xfrm>
          <a:prstGeom prst="rect">
            <a:avLst/>
          </a:prstGeom>
          <a:noFill/>
          <a:ln>
            <a:noFill/>
          </a:ln>
        </p:spPr>
      </p:pic>
      <p:pic>
        <p:nvPicPr>
          <p:cNvPr id="209" name="Google Shape;209;p10"/>
          <p:cNvPicPr preferRelativeResize="0"/>
          <p:nvPr/>
        </p:nvPicPr>
        <p:blipFill>
          <a:blip r:embed="rId4">
            <a:alphaModFix/>
          </a:blip>
          <a:stretch>
            <a:fillRect/>
          </a:stretch>
        </p:blipFill>
        <p:spPr>
          <a:xfrm>
            <a:off x="986175" y="1538189"/>
            <a:ext cx="10026274" cy="105075"/>
          </a:xfrm>
          <a:prstGeom prst="rect">
            <a:avLst/>
          </a:prstGeom>
          <a:noFill/>
          <a:ln>
            <a:noFill/>
          </a:ln>
        </p:spPr>
      </p:pic>
      <p:pic>
        <p:nvPicPr>
          <p:cNvPr id="210" name="Google Shape;210;p10"/>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body" idx="1"/>
          </p:nvPr>
        </p:nvSpPr>
        <p:spPr>
          <a:xfrm>
            <a:off x="4349075" y="493675"/>
            <a:ext cx="7592700" cy="54546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Clr>
                <a:schemeClr val="dk1"/>
              </a:buClr>
              <a:buSzPct val="100000"/>
              <a:buNone/>
            </a:pPr>
            <a:r>
              <a:rPr lang="en-US" b="1">
                <a:latin typeface="Montserrat"/>
                <a:ea typeface="Montserrat"/>
                <a:cs typeface="Montserrat"/>
                <a:sym typeface="Montserrat"/>
              </a:rPr>
              <a:t>3. Upgrade Your Beliefs</a:t>
            </a:r>
            <a:r>
              <a:rPr lang="en-US">
                <a:latin typeface="Montserrat"/>
                <a:ea typeface="Montserrat"/>
                <a:cs typeface="Montserrat"/>
                <a:sym typeface="Montserrat"/>
              </a:rPr>
              <a:t>. Get a notebook or a pad of paper and draw a line down the middle of the page so you have two columns. Now use this six-step process to swap your limiting beliefs for liberating truths.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 RECOGNIZE your limiting belief. Upgrading your thinking starts with awareness, so take a minute to reflect on what beliefs are holding you back.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 RECORD the belief. In the left-hand column, jot down the belief. Writing it down helps you externalize it.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 REVIEW the belief. Evaluate how the belief is serving you. Is it empowering? Is it helping you reach your goals?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 REJECT/REFRAME the belief. Sometimes you can simply contradict a limiting belief. Other times, you might need to build a case against it or look at your obstacles from a better angle.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 REVISE the belief. In the right-hand column write down a new liberating truth that corresponds to the old limiting belief.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 REORIENT yourself to the new belief. Commit to living as if it’s true.</a:t>
            </a:r>
            <a:endParaRPr>
              <a:latin typeface="Montserrat"/>
              <a:ea typeface="Montserrat"/>
              <a:cs typeface="Montserrat"/>
              <a:sym typeface="Montserrat"/>
            </a:endParaRPr>
          </a:p>
        </p:txBody>
      </p:sp>
      <p:pic>
        <p:nvPicPr>
          <p:cNvPr id="216" name="Google Shape;216;p11"/>
          <p:cNvPicPr preferRelativeResize="0"/>
          <p:nvPr/>
        </p:nvPicPr>
        <p:blipFill rotWithShape="1">
          <a:blip r:embed="rId3">
            <a:alphaModFix/>
          </a:blip>
          <a:srcRect l="7733" t="7880" r="6237" b="8015"/>
          <a:stretch/>
        </p:blipFill>
        <p:spPr>
          <a:xfrm>
            <a:off x="279625" y="1349475"/>
            <a:ext cx="4030876" cy="3940400"/>
          </a:xfrm>
          <a:prstGeom prst="rect">
            <a:avLst/>
          </a:prstGeom>
          <a:noFill/>
          <a:ln>
            <a:noFill/>
          </a:ln>
        </p:spPr>
      </p:pic>
      <p:pic>
        <p:nvPicPr>
          <p:cNvPr id="217" name="Google Shape;217;p11"/>
          <p:cNvPicPr preferRelativeResize="0"/>
          <p:nvPr/>
        </p:nvPicPr>
        <p:blipFill>
          <a:blip r:embed="rId4">
            <a:alphaModFix/>
          </a:blip>
          <a:stretch>
            <a:fillRect/>
          </a:stretch>
        </p:blipFill>
        <p:spPr>
          <a:xfrm>
            <a:off x="9459298" y="5542250"/>
            <a:ext cx="2703435" cy="13255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116a8577a4a_1_227"/>
          <p:cNvPicPr preferRelativeResize="0"/>
          <p:nvPr/>
        </p:nvPicPr>
        <p:blipFill rotWithShape="1">
          <a:blip r:embed="rId3">
            <a:alphaModFix/>
          </a:blip>
          <a:srcRect l="10276" t="13417" r="13258" b="16774"/>
          <a:stretch/>
        </p:blipFill>
        <p:spPr>
          <a:xfrm>
            <a:off x="1221675" y="856988"/>
            <a:ext cx="5633950" cy="5144026"/>
          </a:xfrm>
          <a:prstGeom prst="rect">
            <a:avLst/>
          </a:prstGeom>
          <a:noFill/>
          <a:ln>
            <a:noFill/>
          </a:ln>
        </p:spPr>
      </p:pic>
      <p:sp>
        <p:nvSpPr>
          <p:cNvPr id="224" name="Google Shape;224;g116a8577a4a_1_227"/>
          <p:cNvSpPr txBox="1"/>
          <p:nvPr/>
        </p:nvSpPr>
        <p:spPr>
          <a:xfrm>
            <a:off x="8353075" y="2122014"/>
            <a:ext cx="32694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a:solidFill>
                  <a:srgbClr val="351C75"/>
                </a:solidFill>
                <a:latin typeface="Montserrat SemiBold"/>
                <a:ea typeface="Montserrat SemiBold"/>
                <a:cs typeface="Montserrat SemiBold"/>
                <a:sym typeface="Montserrat SemiBold"/>
              </a:rPr>
              <a:t>Complete the Past</a:t>
            </a:r>
            <a:endParaRPr sz="3800">
              <a:solidFill>
                <a:srgbClr val="351C75"/>
              </a:solidFill>
              <a:latin typeface="Montserrat SemiBold"/>
              <a:ea typeface="Montserrat SemiBold"/>
              <a:cs typeface="Montserrat SemiBold"/>
              <a:sym typeface="Montserrat SemiBold"/>
            </a:endParaRPr>
          </a:p>
        </p:txBody>
      </p:sp>
      <p:sp>
        <p:nvSpPr>
          <p:cNvPr id="225" name="Google Shape;225;g116a8577a4a_1_227"/>
          <p:cNvSpPr txBox="1"/>
          <p:nvPr/>
        </p:nvSpPr>
        <p:spPr>
          <a:xfrm>
            <a:off x="8204000" y="452638"/>
            <a:ext cx="3269400" cy="150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800">
                <a:solidFill>
                  <a:srgbClr val="351C75"/>
                </a:solidFill>
                <a:latin typeface="Montserrat SemiBold"/>
                <a:ea typeface="Montserrat SemiBold"/>
                <a:cs typeface="Montserrat SemiBold"/>
                <a:sym typeface="Montserrat SemiBold"/>
              </a:rPr>
              <a:t>02</a:t>
            </a:r>
            <a:endParaRPr sz="11800">
              <a:solidFill>
                <a:srgbClr val="351C75"/>
              </a:solidFill>
              <a:latin typeface="Montserrat SemiBold"/>
              <a:ea typeface="Montserrat SemiBold"/>
              <a:cs typeface="Montserrat SemiBold"/>
              <a:sym typeface="Montserrat SemiBold"/>
            </a:endParaRPr>
          </a:p>
        </p:txBody>
      </p:sp>
      <p:pic>
        <p:nvPicPr>
          <p:cNvPr id="226" name="Google Shape;226;g116a8577a4a_1_227"/>
          <p:cNvPicPr preferRelativeResize="0"/>
          <p:nvPr/>
        </p:nvPicPr>
        <p:blipFill>
          <a:blip r:embed="rId4">
            <a:alphaModFix/>
          </a:blip>
          <a:stretch>
            <a:fillRect/>
          </a:stretch>
        </p:blipFill>
        <p:spPr>
          <a:xfrm>
            <a:off x="9459298" y="5694650"/>
            <a:ext cx="2703435" cy="1325574"/>
          </a:xfrm>
          <a:prstGeom prst="rect">
            <a:avLst/>
          </a:prstGeom>
          <a:noFill/>
          <a:ln>
            <a:noFill/>
          </a:ln>
        </p:spPr>
      </p:pic>
      <p:sp>
        <p:nvSpPr>
          <p:cNvPr id="227" name="Google Shape;227;g116a8577a4a_1_227"/>
          <p:cNvSpPr txBox="1">
            <a:spLocks noGrp="1"/>
          </p:cNvSpPr>
          <p:nvPr>
            <p:ph type="body" idx="1"/>
          </p:nvPr>
        </p:nvSpPr>
        <p:spPr>
          <a:xfrm>
            <a:off x="7661000" y="3550775"/>
            <a:ext cx="4355400" cy="1909500"/>
          </a:xfrm>
          <a:prstGeom prst="rect">
            <a:avLst/>
          </a:prstGeom>
          <a:noFill/>
          <a:ln>
            <a:noFill/>
          </a:ln>
        </p:spPr>
        <p:txBody>
          <a:bodyPr spcFirstLastPara="1" wrap="square" lIns="91425" tIns="45700" rIns="91425" bIns="45700" anchor="t" anchorCtr="0">
            <a:normAutofit/>
          </a:bodyPr>
          <a:lstStyle/>
          <a:p>
            <a:pPr marL="228600" lvl="0" indent="-177800" algn="ctr" rtl="0">
              <a:lnSpc>
                <a:spcPct val="90000"/>
              </a:lnSpc>
              <a:spcBef>
                <a:spcPts val="0"/>
              </a:spcBef>
              <a:spcAft>
                <a:spcPts val="0"/>
              </a:spcAft>
              <a:buClr>
                <a:schemeClr val="dk1"/>
              </a:buClr>
              <a:buSzPts val="2000"/>
              <a:buFont typeface="Montserrat"/>
              <a:buChar char="•"/>
            </a:pPr>
            <a:r>
              <a:rPr lang="en-US" sz="2000">
                <a:latin typeface="Montserrat"/>
                <a:ea typeface="Montserrat"/>
                <a:cs typeface="Montserrat"/>
                <a:sym typeface="Montserrat"/>
              </a:rPr>
              <a:t>Thinking Backward Is a Must </a:t>
            </a:r>
            <a:endParaRPr sz="2000">
              <a:latin typeface="Montserrat"/>
              <a:ea typeface="Montserrat"/>
              <a:cs typeface="Montserrat"/>
              <a:sym typeface="Montserrat"/>
            </a:endParaRPr>
          </a:p>
          <a:p>
            <a:pPr marL="228600" lvl="0" indent="-177800" algn="ctr" rtl="0">
              <a:lnSpc>
                <a:spcPct val="90000"/>
              </a:lnSpc>
              <a:spcBef>
                <a:spcPts val="1000"/>
              </a:spcBef>
              <a:spcAft>
                <a:spcPts val="0"/>
              </a:spcAft>
              <a:buClr>
                <a:schemeClr val="dk1"/>
              </a:buClr>
              <a:buSzPts val="2000"/>
              <a:buFont typeface="Montserrat"/>
              <a:buChar char="•"/>
            </a:pPr>
            <a:r>
              <a:rPr lang="en-US" sz="2000">
                <a:latin typeface="Montserrat"/>
                <a:ea typeface="Montserrat"/>
                <a:cs typeface="Montserrat"/>
                <a:sym typeface="Montserrat"/>
              </a:rPr>
              <a:t>Regret Reveals Opportunity </a:t>
            </a:r>
            <a:endParaRPr sz="2000">
              <a:latin typeface="Montserrat"/>
              <a:ea typeface="Montserrat"/>
              <a:cs typeface="Montserrat"/>
              <a:sym typeface="Montserrat"/>
            </a:endParaRPr>
          </a:p>
          <a:p>
            <a:pPr marL="228600" lvl="0" indent="-177800" algn="ctr" rtl="0">
              <a:lnSpc>
                <a:spcPct val="90000"/>
              </a:lnSpc>
              <a:spcBef>
                <a:spcPts val="1000"/>
              </a:spcBef>
              <a:spcAft>
                <a:spcPts val="0"/>
              </a:spcAft>
              <a:buClr>
                <a:schemeClr val="dk1"/>
              </a:buClr>
              <a:buSzPts val="2000"/>
              <a:buFont typeface="Montserrat"/>
              <a:buChar char="•"/>
            </a:pPr>
            <a:r>
              <a:rPr lang="en-US" sz="2000">
                <a:latin typeface="Montserrat"/>
                <a:ea typeface="Montserrat"/>
                <a:cs typeface="Montserrat"/>
                <a:sym typeface="Montserrat"/>
              </a:rPr>
              <a:t>Gratitude Makes the Difference </a:t>
            </a:r>
            <a:endParaRPr sz="2000">
              <a:latin typeface="Montserrat"/>
              <a:ea typeface="Montserrat"/>
              <a:cs typeface="Montserrat"/>
              <a:sym typeface="Montserrat"/>
            </a:endParaRPr>
          </a:p>
          <a:p>
            <a:pPr marL="228600" lvl="0" indent="-177800" algn="ctr" rtl="0">
              <a:lnSpc>
                <a:spcPct val="90000"/>
              </a:lnSpc>
              <a:spcBef>
                <a:spcPts val="1000"/>
              </a:spcBef>
              <a:spcAft>
                <a:spcPts val="0"/>
              </a:spcAft>
              <a:buClr>
                <a:schemeClr val="dk1"/>
              </a:buClr>
              <a:buSzPts val="2000"/>
              <a:buFont typeface="Montserrat"/>
              <a:buChar char="•"/>
            </a:pPr>
            <a:r>
              <a:rPr lang="en-US" sz="2000">
                <a:latin typeface="Montserrat"/>
                <a:ea typeface="Montserrat"/>
                <a:cs typeface="Montserrat"/>
                <a:sym typeface="Montserrat"/>
              </a:rPr>
              <a:t>Action Plan </a:t>
            </a:r>
            <a:endParaRPr sz="2000">
              <a:latin typeface="Montserrat"/>
              <a:ea typeface="Montserrat"/>
              <a:cs typeface="Montserrat"/>
              <a:sym typeface="Montserrat"/>
            </a:endParaRPr>
          </a:p>
        </p:txBody>
      </p:sp>
      <p:pic>
        <p:nvPicPr>
          <p:cNvPr id="228" name="Google Shape;228;g116a8577a4a_1_227"/>
          <p:cNvPicPr preferRelativeResize="0"/>
          <p:nvPr/>
        </p:nvPicPr>
        <p:blipFill>
          <a:blip r:embed="rId5">
            <a:alphaModFix/>
          </a:blip>
          <a:stretch>
            <a:fillRect/>
          </a:stretch>
        </p:blipFill>
        <p:spPr>
          <a:xfrm>
            <a:off x="7386275" y="3300600"/>
            <a:ext cx="4687425" cy="105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13"/>
          <p:cNvSpPr/>
          <p:nvPr/>
        </p:nvSpPr>
        <p:spPr>
          <a:xfrm rot="5400000">
            <a:off x="3566159" y="1225296"/>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351C75"/>
          </a:solidFill>
          <a:ln w="41275" cap="rnd" cmpd="sng">
            <a:solidFill>
              <a:srgbClr val="351C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13"/>
          <p:cNvSpPr txBox="1">
            <a:spLocks noGrp="1"/>
          </p:cNvSpPr>
          <p:nvPr>
            <p:ph type="body" idx="1"/>
          </p:nvPr>
        </p:nvSpPr>
        <p:spPr>
          <a:xfrm>
            <a:off x="4654295" y="502920"/>
            <a:ext cx="6894576" cy="14630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2200" i="1">
                <a:latin typeface="Montserrat"/>
                <a:ea typeface="Montserrat"/>
                <a:cs typeface="Montserrat"/>
                <a:sym typeface="Montserrat"/>
              </a:rPr>
              <a:t>Thinking Backward Is a Must. We drive into the future using only our rear-view mirror. - </a:t>
            </a:r>
            <a:r>
              <a:rPr lang="en-US" sz="2200" b="1" i="1">
                <a:solidFill>
                  <a:srgbClr val="351C75"/>
                </a:solidFill>
                <a:latin typeface="Montserrat"/>
                <a:ea typeface="Montserrat"/>
                <a:cs typeface="Montserrat"/>
                <a:sym typeface="Montserrat"/>
              </a:rPr>
              <a:t>Marshall Mcluhan</a:t>
            </a:r>
            <a:endParaRPr sz="2200" b="1" i="1">
              <a:solidFill>
                <a:srgbClr val="351C75"/>
              </a:solidFill>
              <a:latin typeface="Montserrat"/>
              <a:ea typeface="Montserrat"/>
              <a:cs typeface="Montserrat"/>
              <a:sym typeface="Montserrat"/>
            </a:endParaRPr>
          </a:p>
        </p:txBody>
      </p:sp>
      <p:pic>
        <p:nvPicPr>
          <p:cNvPr id="236" name="Google Shape;236;p13" descr="Diagram&#10;&#10;Description automatically generated with low confidence"/>
          <p:cNvPicPr preferRelativeResize="0"/>
          <p:nvPr/>
        </p:nvPicPr>
        <p:blipFill rotWithShape="1">
          <a:blip r:embed="rId3">
            <a:alphaModFix/>
          </a:blip>
          <a:srcRect/>
          <a:stretch/>
        </p:blipFill>
        <p:spPr>
          <a:xfrm>
            <a:off x="1512618" y="2290936"/>
            <a:ext cx="9154571" cy="3959352"/>
          </a:xfrm>
          <a:prstGeom prst="rect">
            <a:avLst/>
          </a:prstGeom>
          <a:noFill/>
          <a:ln>
            <a:noFill/>
          </a:ln>
        </p:spPr>
      </p:pic>
      <p:pic>
        <p:nvPicPr>
          <p:cNvPr id="237" name="Google Shape;237;p13"/>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The After-Action Review. </a:t>
            </a:r>
            <a:endParaRPr>
              <a:solidFill>
                <a:srgbClr val="351C75"/>
              </a:solidFill>
              <a:latin typeface="Montserrat"/>
              <a:ea typeface="Montserrat"/>
              <a:cs typeface="Montserrat"/>
              <a:sym typeface="Montserrat"/>
            </a:endParaRPr>
          </a:p>
        </p:txBody>
      </p:sp>
      <p:sp>
        <p:nvSpPr>
          <p:cNvPr id="244" name="Google Shape;24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Font typeface="Montserrat"/>
              <a:buChar char="•"/>
            </a:pPr>
            <a:r>
              <a:rPr lang="en-US">
                <a:latin typeface="Montserrat"/>
                <a:ea typeface="Montserrat"/>
                <a:cs typeface="Montserrat"/>
                <a:sym typeface="Montserrat"/>
              </a:rPr>
              <a:t>First developed in 1981, America’s armed forces have been using it ever since to improve performance and get better at what they do. After an event, the goal is to understand what happened, why it happened, and how they can improve. </a:t>
            </a:r>
            <a:endParaRPr>
              <a:latin typeface="Montserrat"/>
              <a:ea typeface="Montserrat"/>
              <a:cs typeface="Montserrat"/>
              <a:sym typeface="Montserrat"/>
            </a:endParaRPr>
          </a:p>
          <a:p>
            <a:pPr marL="228600" lvl="0" indent="-50800" algn="l" rtl="0">
              <a:lnSpc>
                <a:spcPct val="90000"/>
              </a:lnSpc>
              <a:spcBef>
                <a:spcPts val="1000"/>
              </a:spcBef>
              <a:spcAft>
                <a:spcPts val="0"/>
              </a:spcAft>
              <a:buClr>
                <a:schemeClr val="dk1"/>
              </a:buClr>
              <a:buSzPts val="2800"/>
              <a:buNone/>
            </a:pPr>
            <a:endParaRPr>
              <a:latin typeface="Montserrat"/>
              <a:ea typeface="Montserrat"/>
              <a:cs typeface="Montserrat"/>
              <a:sym typeface="Montserrat"/>
            </a:endParaRPr>
          </a:p>
        </p:txBody>
      </p:sp>
      <p:sp>
        <p:nvSpPr>
          <p:cNvPr id="245" name="Google Shape;24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Montserrat"/>
              <a:buChar char="•"/>
            </a:pPr>
            <a:r>
              <a:rPr lang="en-US">
                <a:latin typeface="Montserrat"/>
                <a:ea typeface="Montserrat"/>
                <a:cs typeface="Montserrat"/>
                <a:sym typeface="Montserrat"/>
              </a:rPr>
              <a:t>Stage 1: State What You Wanted to Happen</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Stage 2: Acknowledge What Actually Happened </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Stage 3: Learn from the Experience</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Stage 4: Adjust Your Behavior</a:t>
            </a:r>
            <a:endParaRPr>
              <a:latin typeface="Montserrat"/>
              <a:ea typeface="Montserrat"/>
              <a:cs typeface="Montserrat"/>
              <a:sym typeface="Montserrat"/>
            </a:endParaRPr>
          </a:p>
        </p:txBody>
      </p:sp>
      <p:pic>
        <p:nvPicPr>
          <p:cNvPr id="246" name="Google Shape;246;p14"/>
          <p:cNvPicPr preferRelativeResize="0"/>
          <p:nvPr/>
        </p:nvPicPr>
        <p:blipFill>
          <a:blip r:embed="rId3">
            <a:alphaModFix/>
          </a:blip>
          <a:stretch>
            <a:fillRect/>
          </a:stretch>
        </p:blipFill>
        <p:spPr>
          <a:xfrm>
            <a:off x="986175" y="1538189"/>
            <a:ext cx="10026274" cy="105075"/>
          </a:xfrm>
          <a:prstGeom prst="rect">
            <a:avLst/>
          </a:prstGeom>
          <a:noFill/>
          <a:ln>
            <a:noFill/>
          </a:ln>
        </p:spPr>
      </p:pic>
      <p:pic>
        <p:nvPicPr>
          <p:cNvPr id="247" name="Google Shape;247;p14"/>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838188" y="1515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Regret Reveals Opportunity </a:t>
            </a:r>
            <a:endParaRPr b="1">
              <a:solidFill>
                <a:srgbClr val="351C75"/>
              </a:solidFill>
              <a:latin typeface="Montserrat"/>
              <a:ea typeface="Montserrat"/>
              <a:cs typeface="Montserrat"/>
              <a:sym typeface="Montserrat"/>
            </a:endParaRPr>
          </a:p>
        </p:txBody>
      </p:sp>
      <p:sp>
        <p:nvSpPr>
          <p:cNvPr id="254" name="Google Shape;254;p15"/>
          <p:cNvSpPr txBox="1">
            <a:spLocks noGrp="1"/>
          </p:cNvSpPr>
          <p:nvPr>
            <p:ph type="body" idx="2"/>
          </p:nvPr>
        </p:nvSpPr>
        <p:spPr>
          <a:xfrm>
            <a:off x="661182" y="1477108"/>
            <a:ext cx="5336393" cy="4712555"/>
          </a:xfrm>
          <a:prstGeom prst="rect">
            <a:avLst/>
          </a:prstGeom>
          <a:noFill/>
          <a:ln>
            <a:noFill/>
          </a:ln>
        </p:spPr>
        <p:txBody>
          <a:bodyPr spcFirstLastPara="1" wrap="square" lIns="91425" tIns="45700" rIns="91425" bIns="45700" anchor="t" anchorCtr="0">
            <a:normAutofit fontScale="85000" lnSpcReduction="10000"/>
          </a:bodyPr>
          <a:lstStyle/>
          <a:p>
            <a:pPr marL="228600" lvl="0" indent="-201930" algn="l" rtl="0">
              <a:lnSpc>
                <a:spcPct val="115000"/>
              </a:lnSpc>
              <a:spcBef>
                <a:spcPts val="0"/>
              </a:spcBef>
              <a:spcAft>
                <a:spcPts val="0"/>
              </a:spcAft>
              <a:buClr>
                <a:schemeClr val="dk1"/>
              </a:buClr>
              <a:buSzPct val="100000"/>
              <a:buFont typeface="Montserrat"/>
              <a:buChar char="•"/>
            </a:pPr>
            <a:r>
              <a:rPr lang="en-US">
                <a:latin typeface="Montserrat"/>
                <a:ea typeface="Montserrat"/>
                <a:cs typeface="Montserrat"/>
                <a:sym typeface="Montserrat"/>
              </a:rPr>
              <a:t>My new rule: “whenever things go wrong, wait and see what better thing is coming.” SCOTT CAIRNS, Short Trip to the Edge</a:t>
            </a:r>
            <a:endParaRPr>
              <a:latin typeface="Montserrat"/>
              <a:ea typeface="Montserrat"/>
              <a:cs typeface="Montserrat"/>
              <a:sym typeface="Montserrat"/>
            </a:endParaRPr>
          </a:p>
          <a:p>
            <a:pPr marL="228600" lvl="0" indent="-50800" algn="l" rtl="0">
              <a:lnSpc>
                <a:spcPct val="115000"/>
              </a:lnSpc>
              <a:spcBef>
                <a:spcPts val="1000"/>
              </a:spcBef>
              <a:spcAft>
                <a:spcPts val="0"/>
              </a:spcAft>
              <a:buClr>
                <a:schemeClr val="dk1"/>
              </a:buClr>
              <a:buSzPct val="100000"/>
              <a:buNone/>
            </a:pP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“Regrets not only goad us toward corrective behavior, studies show we also tend to feel regret the strongest when the opportunity for improvement is at its greatest.”</a:t>
            </a:r>
            <a:endParaRPr>
              <a:latin typeface="Montserrat"/>
              <a:ea typeface="Montserrat"/>
              <a:cs typeface="Montserrat"/>
              <a:sym typeface="Montserrat"/>
            </a:endParaRPr>
          </a:p>
        </p:txBody>
      </p:sp>
      <p:pic>
        <p:nvPicPr>
          <p:cNvPr id="255" name="Google Shape;255;p15"/>
          <p:cNvPicPr preferRelativeResize="0">
            <a:picLocks noGrp="1"/>
          </p:cNvPicPr>
          <p:nvPr>
            <p:ph type="body" idx="4"/>
          </p:nvPr>
        </p:nvPicPr>
        <p:blipFill rotWithShape="1">
          <a:blip r:embed="rId3">
            <a:alphaModFix/>
          </a:blip>
          <a:srcRect/>
          <a:stretch/>
        </p:blipFill>
        <p:spPr>
          <a:xfrm>
            <a:off x="6149250" y="1918331"/>
            <a:ext cx="5725800" cy="3830100"/>
          </a:xfrm>
          <a:prstGeom prst="rect">
            <a:avLst/>
          </a:prstGeom>
          <a:noFill/>
          <a:ln>
            <a:noFill/>
          </a:ln>
        </p:spPr>
      </p:pic>
      <p:pic>
        <p:nvPicPr>
          <p:cNvPr id="256" name="Google Shape;256;p15"/>
          <p:cNvPicPr preferRelativeResize="0"/>
          <p:nvPr/>
        </p:nvPicPr>
        <p:blipFill>
          <a:blip r:embed="rId4">
            <a:alphaModFix/>
          </a:blip>
          <a:stretch>
            <a:fillRect/>
          </a:stretch>
        </p:blipFill>
        <p:spPr>
          <a:xfrm>
            <a:off x="757575" y="1309589"/>
            <a:ext cx="10026274" cy="105075"/>
          </a:xfrm>
          <a:prstGeom prst="rect">
            <a:avLst/>
          </a:prstGeom>
          <a:noFill/>
          <a:ln>
            <a:noFill/>
          </a:ln>
        </p:spPr>
      </p:pic>
      <p:pic>
        <p:nvPicPr>
          <p:cNvPr id="257" name="Google Shape;257;p15"/>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a8577a4a_1_59"/>
          <p:cNvSpPr txBox="1">
            <a:spLocks noGrp="1"/>
          </p:cNvSpPr>
          <p:nvPr>
            <p:ph type="title"/>
          </p:nvPr>
        </p:nvSpPr>
        <p:spPr>
          <a:xfrm>
            <a:off x="1117600" y="105833"/>
            <a:ext cx="14020800" cy="1767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100">
                <a:solidFill>
                  <a:srgbClr val="351C75"/>
                </a:solidFill>
                <a:latin typeface="Montserrat Black"/>
                <a:ea typeface="Montserrat Black"/>
                <a:cs typeface="Montserrat Black"/>
                <a:sym typeface="Montserrat Black"/>
              </a:rPr>
              <a:t>Meeting Plan</a:t>
            </a:r>
            <a:endParaRPr sz="4100">
              <a:solidFill>
                <a:srgbClr val="351C75"/>
              </a:solidFill>
              <a:latin typeface="Montserrat Black"/>
              <a:ea typeface="Montserrat Black"/>
              <a:cs typeface="Montserrat Black"/>
              <a:sym typeface="Montserrat Black"/>
            </a:endParaRPr>
          </a:p>
        </p:txBody>
      </p:sp>
      <p:sp>
        <p:nvSpPr>
          <p:cNvPr id="96" name="Google Shape;96;g116a8577a4a_1_59"/>
          <p:cNvSpPr txBox="1">
            <a:spLocks noGrp="1"/>
          </p:cNvSpPr>
          <p:nvPr>
            <p:ph type="body" idx="1"/>
          </p:nvPr>
        </p:nvSpPr>
        <p:spPr>
          <a:xfrm>
            <a:off x="4901000" y="1860067"/>
            <a:ext cx="6452700" cy="4351200"/>
          </a:xfrm>
          <a:prstGeom prst="rect">
            <a:avLst/>
          </a:prstGeom>
        </p:spPr>
        <p:txBody>
          <a:bodyPr spcFirstLastPara="1" wrap="square" lIns="91425" tIns="45700" rIns="91425" bIns="45700" anchor="t" anchorCtr="0">
            <a:normAutofit/>
          </a:bodyPr>
          <a:lstStyle/>
          <a:p>
            <a:pPr marL="609600" lvl="0" indent="-501650" algn="l" rtl="0">
              <a:lnSpc>
                <a:spcPct val="115000"/>
              </a:lnSpc>
              <a:spcBef>
                <a:spcPts val="0"/>
              </a:spcBef>
              <a:spcAft>
                <a:spcPts val="0"/>
              </a:spcAft>
              <a:buClr>
                <a:srgbClr val="434343"/>
              </a:buClr>
              <a:buSzPts val="3100"/>
              <a:buFont typeface="Montserrat"/>
              <a:buChar char="•"/>
            </a:pPr>
            <a:r>
              <a:rPr lang="en-US">
                <a:solidFill>
                  <a:srgbClr val="434343"/>
                </a:solidFill>
                <a:latin typeface="Montserrat"/>
                <a:ea typeface="Montserrat"/>
                <a:cs typeface="Montserrat"/>
                <a:sym typeface="Montserrat"/>
              </a:rPr>
              <a:t>Welcome -Moderator</a:t>
            </a:r>
            <a:endParaRPr>
              <a:solidFill>
                <a:srgbClr val="434343"/>
              </a:solidFill>
              <a:latin typeface="Montserrat"/>
              <a:ea typeface="Montserrat"/>
              <a:cs typeface="Montserrat"/>
              <a:sym typeface="Montserrat"/>
            </a:endParaRPr>
          </a:p>
          <a:p>
            <a:pPr marL="609600" lvl="0" indent="-501650" algn="l" rtl="0">
              <a:lnSpc>
                <a:spcPct val="115000"/>
              </a:lnSpc>
              <a:spcBef>
                <a:spcPts val="0"/>
              </a:spcBef>
              <a:spcAft>
                <a:spcPts val="0"/>
              </a:spcAft>
              <a:buClr>
                <a:srgbClr val="434343"/>
              </a:buClr>
              <a:buSzPts val="3100"/>
              <a:buFont typeface="Montserrat"/>
              <a:buChar char="•"/>
            </a:pPr>
            <a:r>
              <a:rPr lang="en-US">
                <a:solidFill>
                  <a:srgbClr val="434343"/>
                </a:solidFill>
                <a:latin typeface="Montserrat"/>
                <a:ea typeface="Montserrat"/>
                <a:cs typeface="Montserrat"/>
                <a:sym typeface="Montserrat"/>
              </a:rPr>
              <a:t>Introductions (optional)</a:t>
            </a:r>
            <a:endParaRPr>
              <a:solidFill>
                <a:srgbClr val="434343"/>
              </a:solidFill>
              <a:latin typeface="Montserrat"/>
              <a:ea typeface="Montserrat"/>
              <a:cs typeface="Montserrat"/>
              <a:sym typeface="Montserrat"/>
            </a:endParaRPr>
          </a:p>
          <a:p>
            <a:pPr marL="609600" lvl="0" indent="-482600" algn="l" rtl="0">
              <a:lnSpc>
                <a:spcPct val="115000"/>
              </a:lnSpc>
              <a:spcBef>
                <a:spcPts val="0"/>
              </a:spcBef>
              <a:spcAft>
                <a:spcPts val="0"/>
              </a:spcAft>
              <a:buClr>
                <a:srgbClr val="434343"/>
              </a:buClr>
              <a:buSzPts val="2800"/>
              <a:buFont typeface="Montserrat"/>
              <a:buChar char="•"/>
            </a:pPr>
            <a:r>
              <a:rPr lang="en-US">
                <a:solidFill>
                  <a:srgbClr val="434343"/>
                </a:solidFill>
                <a:latin typeface="Montserrat"/>
                <a:ea typeface="Montserrat"/>
                <a:cs typeface="Montserrat"/>
                <a:sym typeface="Montserrat"/>
              </a:rPr>
              <a:t>About the Book Club</a:t>
            </a:r>
            <a:endParaRPr>
              <a:solidFill>
                <a:srgbClr val="434343"/>
              </a:solidFill>
              <a:latin typeface="Montserrat"/>
              <a:ea typeface="Montserrat"/>
              <a:cs typeface="Montserrat"/>
              <a:sym typeface="Montserrat"/>
            </a:endParaRPr>
          </a:p>
          <a:p>
            <a:pPr marL="609600" lvl="0" indent="-501650" algn="l" rtl="0">
              <a:lnSpc>
                <a:spcPct val="115000"/>
              </a:lnSpc>
              <a:spcBef>
                <a:spcPts val="0"/>
              </a:spcBef>
              <a:spcAft>
                <a:spcPts val="0"/>
              </a:spcAft>
              <a:buClr>
                <a:srgbClr val="434343"/>
              </a:buClr>
              <a:buSzPts val="3100"/>
              <a:buFont typeface="Montserrat"/>
              <a:buChar char="•"/>
            </a:pPr>
            <a:r>
              <a:rPr lang="en-US">
                <a:solidFill>
                  <a:srgbClr val="434343"/>
                </a:solidFill>
                <a:latin typeface="Montserrat"/>
                <a:ea typeface="Montserrat"/>
                <a:cs typeface="Montserrat"/>
                <a:sym typeface="Montserrat"/>
              </a:rPr>
              <a:t>Book review- 40mins (20 each)</a:t>
            </a:r>
            <a:endParaRPr>
              <a:solidFill>
                <a:srgbClr val="434343"/>
              </a:solidFill>
              <a:latin typeface="Montserrat"/>
              <a:ea typeface="Montserrat"/>
              <a:cs typeface="Montserrat"/>
              <a:sym typeface="Montserrat"/>
            </a:endParaRPr>
          </a:p>
          <a:p>
            <a:pPr marL="609600" lvl="0" indent="-501650" algn="l" rtl="0">
              <a:lnSpc>
                <a:spcPct val="115000"/>
              </a:lnSpc>
              <a:spcBef>
                <a:spcPts val="0"/>
              </a:spcBef>
              <a:spcAft>
                <a:spcPts val="0"/>
              </a:spcAft>
              <a:buClr>
                <a:srgbClr val="434343"/>
              </a:buClr>
              <a:buSzPts val="3100"/>
              <a:buFont typeface="Montserrat"/>
              <a:buChar char="•"/>
            </a:pPr>
            <a:r>
              <a:rPr lang="en-US">
                <a:solidFill>
                  <a:srgbClr val="434343"/>
                </a:solidFill>
                <a:latin typeface="Montserrat"/>
                <a:ea typeface="Montserrat"/>
                <a:cs typeface="Montserrat"/>
                <a:sym typeface="Montserrat"/>
              </a:rPr>
              <a:t>Reflections and reactions (20mins)</a:t>
            </a:r>
            <a:endParaRPr>
              <a:solidFill>
                <a:srgbClr val="434343"/>
              </a:solidFill>
              <a:latin typeface="Montserrat"/>
              <a:ea typeface="Montserrat"/>
              <a:cs typeface="Montserrat"/>
              <a:sym typeface="Montserrat"/>
            </a:endParaRPr>
          </a:p>
          <a:p>
            <a:pPr marL="609600" lvl="0" indent="-501650" algn="l" rtl="0">
              <a:lnSpc>
                <a:spcPct val="115000"/>
              </a:lnSpc>
              <a:spcBef>
                <a:spcPts val="0"/>
              </a:spcBef>
              <a:spcAft>
                <a:spcPts val="0"/>
              </a:spcAft>
              <a:buClr>
                <a:srgbClr val="434343"/>
              </a:buClr>
              <a:buSzPts val="3100"/>
              <a:buFont typeface="Montserrat"/>
              <a:buChar char="•"/>
            </a:pPr>
            <a:r>
              <a:rPr lang="en-US">
                <a:solidFill>
                  <a:srgbClr val="434343"/>
                </a:solidFill>
                <a:latin typeface="Montserrat"/>
                <a:ea typeface="Montserrat"/>
                <a:cs typeface="Montserrat"/>
                <a:sym typeface="Montserrat"/>
              </a:rPr>
              <a:t>About Eaglelite Associates</a:t>
            </a:r>
            <a:endParaRPr>
              <a:solidFill>
                <a:srgbClr val="434343"/>
              </a:solidFill>
              <a:latin typeface="Montserrat"/>
              <a:ea typeface="Montserrat"/>
              <a:cs typeface="Montserrat"/>
              <a:sym typeface="Montserrat"/>
            </a:endParaRPr>
          </a:p>
        </p:txBody>
      </p:sp>
      <p:pic>
        <p:nvPicPr>
          <p:cNvPr id="97" name="Google Shape;97;g116a8577a4a_1_59"/>
          <p:cNvPicPr preferRelativeResize="0"/>
          <p:nvPr/>
        </p:nvPicPr>
        <p:blipFill>
          <a:blip r:embed="rId3">
            <a:alphaModFix/>
          </a:blip>
          <a:stretch>
            <a:fillRect/>
          </a:stretch>
        </p:blipFill>
        <p:spPr>
          <a:xfrm>
            <a:off x="986175" y="1538189"/>
            <a:ext cx="10026274" cy="105075"/>
          </a:xfrm>
          <a:prstGeom prst="rect">
            <a:avLst/>
          </a:prstGeom>
          <a:noFill/>
          <a:ln>
            <a:noFill/>
          </a:ln>
        </p:spPr>
      </p:pic>
      <p:pic>
        <p:nvPicPr>
          <p:cNvPr id="98" name="Google Shape;98;g116a8577a4a_1_59"/>
          <p:cNvPicPr preferRelativeResize="0"/>
          <p:nvPr/>
        </p:nvPicPr>
        <p:blipFill>
          <a:blip r:embed="rId4">
            <a:alphaModFix/>
          </a:blip>
          <a:stretch>
            <a:fillRect/>
          </a:stretch>
        </p:blipFill>
        <p:spPr>
          <a:xfrm>
            <a:off x="1090967" y="2249668"/>
            <a:ext cx="3395333" cy="3395333"/>
          </a:xfrm>
          <a:prstGeom prst="rect">
            <a:avLst/>
          </a:prstGeom>
          <a:noFill/>
          <a:ln>
            <a:noFill/>
          </a:ln>
        </p:spPr>
      </p:pic>
      <p:pic>
        <p:nvPicPr>
          <p:cNvPr id="99" name="Google Shape;99;g116a8577a4a_1_59"/>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6"/>
          <p:cNvSpPr txBox="1">
            <a:spLocks noGrp="1"/>
          </p:cNvSpPr>
          <p:nvPr>
            <p:ph type="body" idx="1"/>
          </p:nvPr>
        </p:nvSpPr>
        <p:spPr>
          <a:xfrm>
            <a:off x="760625" y="1116275"/>
            <a:ext cx="4008300" cy="4419300"/>
          </a:xfrm>
          <a:prstGeom prst="rect">
            <a:avLst/>
          </a:prstGeom>
          <a:solidFill>
            <a:srgbClr val="351C75"/>
          </a:solid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endParaRPr sz="2000">
              <a:solidFill>
                <a:schemeClr val="lt1"/>
              </a:solidFill>
              <a:latin typeface="Montserrat"/>
              <a:ea typeface="Montserrat"/>
              <a:cs typeface="Montserrat"/>
              <a:sym typeface="Montserrat"/>
            </a:endParaRPr>
          </a:p>
          <a:p>
            <a:pPr marL="228600" lvl="0" indent="0" algn="l" rtl="0">
              <a:lnSpc>
                <a:spcPct val="90000"/>
              </a:lnSpc>
              <a:spcBef>
                <a:spcPts val="0"/>
              </a:spcBef>
              <a:spcAft>
                <a:spcPts val="0"/>
              </a:spcAft>
              <a:buNone/>
            </a:pPr>
            <a:endParaRPr sz="2000">
              <a:solidFill>
                <a:schemeClr val="lt1"/>
              </a:solidFill>
              <a:latin typeface="Montserrat"/>
              <a:ea typeface="Montserrat"/>
              <a:cs typeface="Montserrat"/>
              <a:sym typeface="Montserrat"/>
            </a:endParaRPr>
          </a:p>
          <a:p>
            <a:pPr marL="228600" lvl="0" indent="0" algn="l" rtl="0">
              <a:lnSpc>
                <a:spcPct val="90000"/>
              </a:lnSpc>
              <a:spcBef>
                <a:spcPts val="0"/>
              </a:spcBef>
              <a:spcAft>
                <a:spcPts val="0"/>
              </a:spcAft>
              <a:buNone/>
            </a:pPr>
            <a:endParaRPr sz="2000">
              <a:solidFill>
                <a:schemeClr val="lt1"/>
              </a:solidFill>
              <a:latin typeface="Montserrat"/>
              <a:ea typeface="Montserrat"/>
              <a:cs typeface="Montserrat"/>
              <a:sym typeface="Montserrat"/>
            </a:endParaRPr>
          </a:p>
          <a:p>
            <a:pPr marL="228600" lvl="0" indent="0" algn="l" rtl="0">
              <a:lnSpc>
                <a:spcPct val="90000"/>
              </a:lnSpc>
              <a:spcBef>
                <a:spcPts val="0"/>
              </a:spcBef>
              <a:spcAft>
                <a:spcPts val="0"/>
              </a:spcAft>
              <a:buNone/>
            </a:pPr>
            <a:r>
              <a:rPr lang="en-US" sz="2000">
                <a:solidFill>
                  <a:schemeClr val="lt1"/>
                </a:solidFill>
                <a:latin typeface="Montserrat"/>
                <a:ea typeface="Montserrat"/>
                <a:cs typeface="Montserrat"/>
                <a:sym typeface="Montserrat"/>
              </a:rPr>
              <a:t>Gratitude Makes the Difference. It is only with gratitude that life becomes rich. </a:t>
            </a:r>
            <a:endParaRPr sz="2000">
              <a:solidFill>
                <a:schemeClr val="lt1"/>
              </a:solidFill>
              <a:latin typeface="Montserrat"/>
              <a:ea typeface="Montserrat"/>
              <a:cs typeface="Montserrat"/>
              <a:sym typeface="Montserrat"/>
            </a:endParaRPr>
          </a:p>
          <a:p>
            <a:pPr marL="228600" lvl="0" indent="0" algn="l" rtl="0">
              <a:lnSpc>
                <a:spcPct val="90000"/>
              </a:lnSpc>
              <a:spcBef>
                <a:spcPts val="0"/>
              </a:spcBef>
              <a:spcAft>
                <a:spcPts val="0"/>
              </a:spcAft>
              <a:buNone/>
            </a:pPr>
            <a:endParaRPr sz="2000">
              <a:solidFill>
                <a:schemeClr val="lt1"/>
              </a:solidFill>
              <a:latin typeface="Montserrat"/>
              <a:ea typeface="Montserrat"/>
              <a:cs typeface="Montserrat"/>
              <a:sym typeface="Montserrat"/>
            </a:endParaRPr>
          </a:p>
          <a:p>
            <a:pPr marL="457200" lvl="0" indent="-355600" algn="l" rtl="0">
              <a:lnSpc>
                <a:spcPct val="90000"/>
              </a:lnSpc>
              <a:spcBef>
                <a:spcPts val="0"/>
              </a:spcBef>
              <a:spcAft>
                <a:spcPts val="0"/>
              </a:spcAft>
              <a:buClr>
                <a:schemeClr val="lt1"/>
              </a:buClr>
              <a:buSzPts val="2000"/>
              <a:buFont typeface="Montserrat"/>
              <a:buChar char="-"/>
            </a:pPr>
            <a:r>
              <a:rPr lang="en-US" sz="2000" b="1">
                <a:solidFill>
                  <a:schemeClr val="lt1"/>
                </a:solidFill>
                <a:latin typeface="Montserrat"/>
                <a:ea typeface="Montserrat"/>
                <a:cs typeface="Montserrat"/>
                <a:sym typeface="Montserrat"/>
              </a:rPr>
              <a:t>Dietrich Bonhoeffer</a:t>
            </a:r>
            <a:endParaRPr b="1">
              <a:solidFill>
                <a:schemeClr val="lt1"/>
              </a:solidFill>
              <a:latin typeface="Montserrat"/>
              <a:ea typeface="Montserrat"/>
              <a:cs typeface="Montserrat"/>
              <a:sym typeface="Montserrat"/>
            </a:endParaRPr>
          </a:p>
        </p:txBody>
      </p:sp>
      <p:pic>
        <p:nvPicPr>
          <p:cNvPr id="263" name="Google Shape;263;p16" descr="Text&#10;&#10;Description automatically generated"/>
          <p:cNvPicPr preferRelativeResize="0"/>
          <p:nvPr/>
        </p:nvPicPr>
        <p:blipFill rotWithShape="1">
          <a:blip r:embed="rId3">
            <a:alphaModFix/>
          </a:blip>
          <a:srcRect/>
          <a:stretch/>
        </p:blipFill>
        <p:spPr>
          <a:xfrm>
            <a:off x="5059950" y="1686375"/>
            <a:ext cx="6509876" cy="3433950"/>
          </a:xfrm>
          <a:prstGeom prst="rect">
            <a:avLst/>
          </a:prstGeom>
          <a:noFill/>
          <a:ln>
            <a:noFill/>
          </a:ln>
        </p:spPr>
      </p:pic>
      <p:pic>
        <p:nvPicPr>
          <p:cNvPr id="264" name="Google Shape;264;p16"/>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p17"/>
          <p:cNvSpPr txBox="1">
            <a:spLocks noGrp="1"/>
          </p:cNvSpPr>
          <p:nvPr>
            <p:ph type="body" idx="1"/>
          </p:nvPr>
        </p:nvSpPr>
        <p:spPr>
          <a:xfrm>
            <a:off x="838200" y="669727"/>
            <a:ext cx="10515600" cy="50502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115000"/>
              </a:lnSpc>
              <a:spcBef>
                <a:spcPts val="0"/>
              </a:spcBef>
              <a:spcAft>
                <a:spcPts val="0"/>
              </a:spcAft>
              <a:buClr>
                <a:schemeClr val="dk1"/>
              </a:buClr>
              <a:buSzPct val="100000"/>
              <a:buNone/>
            </a:pPr>
            <a:r>
              <a:rPr lang="en-US">
                <a:latin typeface="Montserrat"/>
                <a:ea typeface="Montserrat"/>
                <a:cs typeface="Montserrat"/>
                <a:sym typeface="Montserrat"/>
              </a:rPr>
              <a:t>Regardless of our individual circumstances, we all can point to assets, blessings, and gifts in our lives. Yes, there are a million things we don’t have. But there are a million we do. Whatever our past, if we can see it through the lens of gratitude we will discover that our present is full of more than we can possibly ask or imagine</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Char char="•"/>
            </a:pPr>
            <a:r>
              <a:rPr lang="en-US" b="1">
                <a:latin typeface="Montserrat"/>
                <a:ea typeface="Montserrat"/>
                <a:cs typeface="Montserrat"/>
                <a:sym typeface="Montserrat"/>
              </a:rPr>
              <a:t>I start and end the day with prayer. </a:t>
            </a:r>
            <a:r>
              <a:rPr lang="en-US">
                <a:latin typeface="Montserrat"/>
                <a:ea typeface="Montserrat"/>
                <a:cs typeface="Montserrat"/>
                <a:sym typeface="Montserrat"/>
              </a:rPr>
              <a:t>Instead of bookending the day with what I failed to get—sleep or accomplishments or whatever—I try focusing on the blessings I do have and expressing them in prayer. </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Char char="•"/>
            </a:pPr>
            <a:r>
              <a:rPr lang="en-US" b="1">
                <a:latin typeface="Montserrat"/>
                <a:ea typeface="Montserrat"/>
                <a:cs typeface="Montserrat"/>
                <a:sym typeface="Montserrat"/>
              </a:rPr>
              <a:t>I practice thankfulness. </a:t>
            </a:r>
            <a:r>
              <a:rPr lang="en-US">
                <a:latin typeface="Montserrat"/>
                <a:ea typeface="Montserrat"/>
                <a:cs typeface="Montserrat"/>
                <a:sym typeface="Montserrat"/>
              </a:rPr>
              <a:t>Before I get caught in endless comparisons, I express gratitude for the gifts I do have. I find prayer before meals gives me several natural points in the day to do this. </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Char char="•"/>
            </a:pPr>
            <a:r>
              <a:rPr lang="en-US" b="1">
                <a:latin typeface="Montserrat"/>
                <a:ea typeface="Montserrat"/>
                <a:cs typeface="Montserrat"/>
                <a:sym typeface="Montserrat"/>
              </a:rPr>
              <a:t>I journal my gratitude. </a:t>
            </a:r>
            <a:r>
              <a:rPr lang="en-US">
                <a:latin typeface="Montserrat"/>
                <a:ea typeface="Montserrat"/>
                <a:cs typeface="Montserrat"/>
                <a:sym typeface="Montserrat"/>
              </a:rPr>
              <a:t>Journaling is useful for many things but expressing and capturing our gratitude is certainly one. </a:t>
            </a:r>
            <a:endParaRPr>
              <a:latin typeface="Montserrat"/>
              <a:ea typeface="Montserrat"/>
              <a:cs typeface="Montserrat"/>
              <a:sym typeface="Montserrat"/>
            </a:endParaRPr>
          </a:p>
        </p:txBody>
      </p:sp>
      <p:pic>
        <p:nvPicPr>
          <p:cNvPr id="270" name="Google Shape;270;p17"/>
          <p:cNvPicPr preferRelativeResize="0"/>
          <p:nvPr/>
        </p:nvPicPr>
        <p:blipFill>
          <a:blip r:embed="rId3">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2: Wrap up</a:t>
            </a:r>
            <a:endParaRPr>
              <a:solidFill>
                <a:srgbClr val="351C75"/>
              </a:solidFill>
              <a:latin typeface="Montserrat"/>
              <a:ea typeface="Montserrat"/>
              <a:cs typeface="Montserrat"/>
              <a:sym typeface="Montserrat"/>
            </a:endParaRPr>
          </a:p>
        </p:txBody>
      </p:sp>
      <p:sp>
        <p:nvSpPr>
          <p:cNvPr id="276" name="Google Shape;276;p18"/>
          <p:cNvSpPr txBox="1">
            <a:spLocks noGrp="1"/>
          </p:cNvSpPr>
          <p:nvPr>
            <p:ph type="body" idx="1"/>
          </p:nvPr>
        </p:nvSpPr>
        <p:spPr>
          <a:xfrm>
            <a:off x="4843200" y="3092850"/>
            <a:ext cx="7242000" cy="24108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Font typeface="Montserrat"/>
              <a:buChar char="•"/>
            </a:pPr>
            <a:r>
              <a:rPr lang="en-US">
                <a:latin typeface="Montserrat"/>
                <a:ea typeface="Montserrat"/>
                <a:cs typeface="Montserrat"/>
                <a:sym typeface="Montserrat"/>
              </a:rPr>
              <a:t>Conduct an After-Action Review</a:t>
            </a:r>
            <a:endParaRPr>
              <a:latin typeface="Montserrat"/>
              <a:ea typeface="Montserrat"/>
              <a:cs typeface="Montserrat"/>
              <a:sym typeface="Montserrat"/>
            </a:endParaRPr>
          </a:p>
          <a:p>
            <a:pPr marL="457200" lvl="0" indent="-342900" algn="l" rtl="0">
              <a:lnSpc>
                <a:spcPct val="90000"/>
              </a:lnSpc>
              <a:spcBef>
                <a:spcPts val="0"/>
              </a:spcBef>
              <a:spcAft>
                <a:spcPts val="0"/>
              </a:spcAft>
              <a:buSzPts val="1800"/>
              <a:buFont typeface="Montserrat"/>
              <a:buChar char="•"/>
            </a:pPr>
            <a:r>
              <a:rPr lang="en-US">
                <a:latin typeface="Montserrat"/>
                <a:ea typeface="Montserrat"/>
                <a:cs typeface="Montserrat"/>
                <a:sym typeface="Montserrat"/>
              </a:rPr>
              <a:t>Find the Opportunity Hidden in Regret</a:t>
            </a:r>
            <a:endParaRPr>
              <a:latin typeface="Montserrat"/>
              <a:ea typeface="Montserrat"/>
              <a:cs typeface="Montserrat"/>
              <a:sym typeface="Montserrat"/>
            </a:endParaRPr>
          </a:p>
          <a:p>
            <a:pPr marL="457200" lvl="0" indent="-342900" algn="l" rtl="0">
              <a:lnSpc>
                <a:spcPct val="90000"/>
              </a:lnSpc>
              <a:spcBef>
                <a:spcPts val="0"/>
              </a:spcBef>
              <a:spcAft>
                <a:spcPts val="0"/>
              </a:spcAft>
              <a:buSzPts val="1800"/>
              <a:buFont typeface="Montserrat"/>
              <a:buChar char="•"/>
            </a:pPr>
            <a:r>
              <a:rPr lang="en-US">
                <a:latin typeface="Montserrat"/>
                <a:ea typeface="Montserrat"/>
                <a:cs typeface="Montserrat"/>
                <a:sym typeface="Montserrat"/>
              </a:rPr>
              <a:t>Try Gratitude Exercises</a:t>
            </a:r>
            <a:endParaRPr>
              <a:latin typeface="Montserrat"/>
              <a:ea typeface="Montserrat"/>
              <a:cs typeface="Montserrat"/>
              <a:sym typeface="Montserrat"/>
            </a:endParaRPr>
          </a:p>
        </p:txBody>
      </p:sp>
      <p:pic>
        <p:nvPicPr>
          <p:cNvPr id="277" name="Google Shape;277;p18"/>
          <p:cNvPicPr preferRelativeResize="0"/>
          <p:nvPr/>
        </p:nvPicPr>
        <p:blipFill rotWithShape="1">
          <a:blip r:embed="rId3">
            <a:alphaModFix/>
          </a:blip>
          <a:srcRect l="7733" t="7880" r="6237" b="8015"/>
          <a:stretch/>
        </p:blipFill>
        <p:spPr>
          <a:xfrm>
            <a:off x="471325" y="2031025"/>
            <a:ext cx="4030876" cy="3940400"/>
          </a:xfrm>
          <a:prstGeom prst="rect">
            <a:avLst/>
          </a:prstGeom>
          <a:noFill/>
          <a:ln>
            <a:noFill/>
          </a:ln>
        </p:spPr>
      </p:pic>
      <p:pic>
        <p:nvPicPr>
          <p:cNvPr id="278" name="Google Shape;278;p18"/>
          <p:cNvPicPr preferRelativeResize="0"/>
          <p:nvPr/>
        </p:nvPicPr>
        <p:blipFill>
          <a:blip r:embed="rId4">
            <a:alphaModFix/>
          </a:blip>
          <a:stretch>
            <a:fillRect/>
          </a:stretch>
        </p:blipFill>
        <p:spPr>
          <a:xfrm>
            <a:off x="986175" y="1538189"/>
            <a:ext cx="10026274" cy="105075"/>
          </a:xfrm>
          <a:prstGeom prst="rect">
            <a:avLst/>
          </a:prstGeom>
          <a:noFill/>
          <a:ln>
            <a:noFill/>
          </a:ln>
        </p:spPr>
      </p:pic>
      <p:pic>
        <p:nvPicPr>
          <p:cNvPr id="279" name="Google Shape;279;p18"/>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g116a8577a4a_1_260"/>
          <p:cNvPicPr preferRelativeResize="0"/>
          <p:nvPr/>
        </p:nvPicPr>
        <p:blipFill rotWithShape="1">
          <a:blip r:embed="rId3">
            <a:alphaModFix/>
          </a:blip>
          <a:srcRect l="10276" t="13417" r="13258" b="16774"/>
          <a:stretch/>
        </p:blipFill>
        <p:spPr>
          <a:xfrm>
            <a:off x="1221675" y="856988"/>
            <a:ext cx="5633950" cy="5144026"/>
          </a:xfrm>
          <a:prstGeom prst="rect">
            <a:avLst/>
          </a:prstGeom>
          <a:noFill/>
          <a:ln>
            <a:noFill/>
          </a:ln>
        </p:spPr>
      </p:pic>
      <p:sp>
        <p:nvSpPr>
          <p:cNvPr id="286" name="Google Shape;286;g116a8577a4a_1_260"/>
          <p:cNvSpPr txBox="1"/>
          <p:nvPr/>
        </p:nvSpPr>
        <p:spPr>
          <a:xfrm>
            <a:off x="8353075" y="3304064"/>
            <a:ext cx="32694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a:solidFill>
                  <a:srgbClr val="351C75"/>
                </a:solidFill>
                <a:latin typeface="Montserrat SemiBold"/>
                <a:ea typeface="Montserrat SemiBold"/>
                <a:cs typeface="Montserrat SemiBold"/>
                <a:sym typeface="Montserrat SemiBold"/>
              </a:rPr>
              <a:t>Design Your Future</a:t>
            </a:r>
            <a:endParaRPr sz="3800">
              <a:solidFill>
                <a:srgbClr val="351C75"/>
              </a:solidFill>
              <a:latin typeface="Montserrat SemiBold"/>
              <a:ea typeface="Montserrat SemiBold"/>
              <a:cs typeface="Montserrat SemiBold"/>
              <a:sym typeface="Montserrat SemiBold"/>
            </a:endParaRPr>
          </a:p>
        </p:txBody>
      </p:sp>
      <p:sp>
        <p:nvSpPr>
          <p:cNvPr id="287" name="Google Shape;287;g116a8577a4a_1_260"/>
          <p:cNvSpPr txBox="1"/>
          <p:nvPr/>
        </p:nvSpPr>
        <p:spPr>
          <a:xfrm>
            <a:off x="8204000" y="1634688"/>
            <a:ext cx="3269400" cy="150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800">
                <a:solidFill>
                  <a:srgbClr val="351C75"/>
                </a:solidFill>
                <a:latin typeface="Montserrat SemiBold"/>
                <a:ea typeface="Montserrat SemiBold"/>
                <a:cs typeface="Montserrat SemiBold"/>
                <a:sym typeface="Montserrat SemiBold"/>
              </a:rPr>
              <a:t>03</a:t>
            </a:r>
            <a:endParaRPr sz="11800">
              <a:solidFill>
                <a:srgbClr val="351C75"/>
              </a:solidFill>
              <a:latin typeface="Montserrat SemiBold"/>
              <a:ea typeface="Montserrat SemiBold"/>
              <a:cs typeface="Montserrat SemiBold"/>
              <a:sym typeface="Montserrat SemiBold"/>
            </a:endParaRPr>
          </a:p>
        </p:txBody>
      </p:sp>
      <p:pic>
        <p:nvPicPr>
          <p:cNvPr id="288" name="Google Shape;288;g116a8577a4a_1_260"/>
          <p:cNvPicPr preferRelativeResize="0"/>
          <p:nvPr/>
        </p:nvPicPr>
        <p:blipFill>
          <a:blip r:embed="rId4">
            <a:alphaModFix/>
          </a:blip>
          <a:stretch>
            <a:fillRect/>
          </a:stretch>
        </p:blipFill>
        <p:spPr>
          <a:xfrm>
            <a:off x="9459298" y="5694650"/>
            <a:ext cx="2703435" cy="1325574"/>
          </a:xfrm>
          <a:prstGeom prst="rect">
            <a:avLst/>
          </a:prstGeom>
          <a:noFill/>
          <a:ln>
            <a:noFill/>
          </a:ln>
        </p:spPr>
      </p:pic>
      <p:pic>
        <p:nvPicPr>
          <p:cNvPr id="289" name="Google Shape;289;g116a8577a4a_1_260"/>
          <p:cNvPicPr preferRelativeResize="0"/>
          <p:nvPr/>
        </p:nvPicPr>
        <p:blipFill>
          <a:blip r:embed="rId5">
            <a:alphaModFix/>
          </a:blip>
          <a:stretch>
            <a:fillRect/>
          </a:stretch>
        </p:blipFill>
        <p:spPr>
          <a:xfrm>
            <a:off x="7386275" y="4482650"/>
            <a:ext cx="4687425" cy="105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648929" y="629266"/>
            <a:ext cx="3990127" cy="16637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351C75"/>
                </a:solidFill>
                <a:latin typeface="Montserrat"/>
                <a:ea typeface="Montserrat"/>
                <a:cs typeface="Montserrat"/>
                <a:sym typeface="Montserrat"/>
              </a:rPr>
              <a:t>Step 3: </a:t>
            </a:r>
            <a:br>
              <a:rPr lang="en-US" b="1">
                <a:solidFill>
                  <a:srgbClr val="351C75"/>
                </a:solidFill>
                <a:latin typeface="Montserrat"/>
                <a:ea typeface="Montserrat"/>
                <a:cs typeface="Montserrat"/>
                <a:sym typeface="Montserrat"/>
              </a:rPr>
            </a:br>
            <a:r>
              <a:rPr lang="en-US" sz="4000" b="1">
                <a:solidFill>
                  <a:srgbClr val="351C75"/>
                </a:solidFill>
                <a:latin typeface="Montserrat"/>
                <a:ea typeface="Montserrat"/>
                <a:cs typeface="Montserrat"/>
                <a:sym typeface="Montserrat"/>
              </a:rPr>
              <a:t>DESIGN YOUR FUTURE</a:t>
            </a:r>
            <a:endParaRPr>
              <a:solidFill>
                <a:srgbClr val="351C75"/>
              </a:solidFill>
              <a:latin typeface="Montserrat"/>
              <a:ea typeface="Montserrat"/>
              <a:cs typeface="Montserrat"/>
              <a:sym typeface="Montserrat"/>
            </a:endParaRPr>
          </a:p>
        </p:txBody>
      </p:sp>
      <p:sp>
        <p:nvSpPr>
          <p:cNvPr id="296" name="Google Shape;296;p19"/>
          <p:cNvSpPr txBox="1">
            <a:spLocks noGrp="1"/>
          </p:cNvSpPr>
          <p:nvPr>
            <p:ph type="body" idx="1"/>
          </p:nvPr>
        </p:nvSpPr>
        <p:spPr>
          <a:xfrm>
            <a:off x="648925" y="2928250"/>
            <a:ext cx="4034400" cy="237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2000">
                <a:latin typeface="Montserrat"/>
                <a:ea typeface="Montserrat"/>
                <a:cs typeface="Montserrat"/>
                <a:sym typeface="Montserrat"/>
              </a:rPr>
              <a:t>Great Goals Check Seven Boxes. Do not think or do anything without having some aim in sight; the person who journeys aimlessly will have labored in vain. </a:t>
            </a:r>
            <a:endParaRPr sz="2000">
              <a:latin typeface="Montserrat"/>
              <a:ea typeface="Montserrat"/>
              <a:cs typeface="Montserrat"/>
              <a:sym typeface="Montserrat"/>
            </a:endParaRPr>
          </a:p>
          <a:p>
            <a:pPr marL="0" lvl="0" indent="0" algn="ctr" rtl="0">
              <a:lnSpc>
                <a:spcPct val="90000"/>
              </a:lnSpc>
              <a:spcBef>
                <a:spcPts val="0"/>
              </a:spcBef>
              <a:spcAft>
                <a:spcPts val="0"/>
              </a:spcAft>
              <a:buNone/>
            </a:pPr>
            <a:endParaRPr sz="2000" b="1">
              <a:solidFill>
                <a:srgbClr val="351C75"/>
              </a:solidFill>
              <a:latin typeface="Montserrat"/>
              <a:ea typeface="Montserrat"/>
              <a:cs typeface="Montserrat"/>
              <a:sym typeface="Montserrat"/>
            </a:endParaRPr>
          </a:p>
          <a:p>
            <a:pPr marL="0" lvl="0" indent="0" algn="ctr" rtl="0">
              <a:lnSpc>
                <a:spcPct val="90000"/>
              </a:lnSpc>
              <a:spcBef>
                <a:spcPts val="0"/>
              </a:spcBef>
              <a:spcAft>
                <a:spcPts val="0"/>
              </a:spcAft>
              <a:buNone/>
            </a:pPr>
            <a:r>
              <a:rPr lang="en-US" sz="2000" b="1">
                <a:solidFill>
                  <a:srgbClr val="351C75"/>
                </a:solidFill>
                <a:latin typeface="Montserrat"/>
                <a:ea typeface="Montserrat"/>
                <a:cs typeface="Montserrat"/>
                <a:sym typeface="Montserrat"/>
              </a:rPr>
              <a:t>- Mark the Monk</a:t>
            </a:r>
            <a:endParaRPr sz="2000" b="1">
              <a:solidFill>
                <a:srgbClr val="351C75"/>
              </a:solidFill>
              <a:latin typeface="Montserrat"/>
              <a:ea typeface="Montserrat"/>
              <a:cs typeface="Montserrat"/>
              <a:sym typeface="Montserrat"/>
            </a:endParaRPr>
          </a:p>
        </p:txBody>
      </p:sp>
      <p:pic>
        <p:nvPicPr>
          <p:cNvPr id="297" name="Google Shape;297;p19" descr="A picture containing text, device, screenshot&#10;&#10;Description automatically generated"/>
          <p:cNvPicPr preferRelativeResize="0"/>
          <p:nvPr/>
        </p:nvPicPr>
        <p:blipFill rotWithShape="1">
          <a:blip r:embed="rId3">
            <a:alphaModFix/>
          </a:blip>
          <a:srcRect/>
          <a:stretch/>
        </p:blipFill>
        <p:spPr>
          <a:xfrm>
            <a:off x="5605076" y="-304800"/>
            <a:ext cx="5623573" cy="6858000"/>
          </a:xfrm>
          <a:prstGeom prst="rect">
            <a:avLst/>
          </a:prstGeom>
          <a:noFill/>
          <a:ln>
            <a:noFill/>
          </a:ln>
        </p:spPr>
      </p:pic>
      <p:pic>
        <p:nvPicPr>
          <p:cNvPr id="298" name="Google Shape;298;p19"/>
          <p:cNvPicPr preferRelativeResize="0"/>
          <p:nvPr/>
        </p:nvPicPr>
        <p:blipFill>
          <a:blip r:embed="rId4">
            <a:alphaModFix/>
          </a:blip>
          <a:stretch>
            <a:fillRect/>
          </a:stretch>
        </p:blipFill>
        <p:spPr>
          <a:xfrm>
            <a:off x="208800" y="2558100"/>
            <a:ext cx="4687425" cy="105075"/>
          </a:xfrm>
          <a:prstGeom prst="rect">
            <a:avLst/>
          </a:prstGeom>
          <a:noFill/>
          <a:ln>
            <a:noFill/>
          </a:ln>
        </p:spPr>
      </p:pic>
      <p:pic>
        <p:nvPicPr>
          <p:cNvPr id="299" name="Google Shape;299;p19"/>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sz="2600">
                <a:latin typeface="Montserrat"/>
                <a:ea typeface="Montserrat"/>
                <a:cs typeface="Montserrat"/>
                <a:sym typeface="Montserrat"/>
              </a:rPr>
              <a:t>Achievements and Habits Work Together. The reason most people never reach their goals is that they don’t define them. </a:t>
            </a:r>
            <a:endParaRPr sz="2600">
              <a:latin typeface="Montserrat"/>
              <a:ea typeface="Montserrat"/>
              <a:cs typeface="Montserrat"/>
              <a:sym typeface="Montserrat"/>
            </a:endParaRPr>
          </a:p>
          <a:p>
            <a:pPr marL="0" lvl="0" indent="0" algn="ctr" rtl="0">
              <a:lnSpc>
                <a:spcPct val="90000"/>
              </a:lnSpc>
              <a:spcBef>
                <a:spcPts val="0"/>
              </a:spcBef>
              <a:spcAft>
                <a:spcPts val="0"/>
              </a:spcAft>
              <a:buClr>
                <a:schemeClr val="dk1"/>
              </a:buClr>
              <a:buSzPts val="3200"/>
              <a:buFont typeface="Calibri"/>
              <a:buNone/>
            </a:pPr>
            <a:r>
              <a:rPr lang="en-US" sz="2600">
                <a:latin typeface="Montserrat"/>
                <a:ea typeface="Montserrat"/>
                <a:cs typeface="Montserrat"/>
                <a:sym typeface="Montserrat"/>
              </a:rPr>
              <a:t>- Denis Watley </a:t>
            </a:r>
            <a:endParaRPr sz="3800">
              <a:latin typeface="Montserrat"/>
              <a:ea typeface="Montserrat"/>
              <a:cs typeface="Montserrat"/>
              <a:sym typeface="Montserrat"/>
            </a:endParaRPr>
          </a:p>
        </p:txBody>
      </p:sp>
      <p:sp>
        <p:nvSpPr>
          <p:cNvPr id="305" name="Google Shape;305;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Clr>
                <a:schemeClr val="dk1"/>
              </a:buClr>
              <a:buSzPts val="2400"/>
              <a:buNone/>
            </a:pPr>
            <a:r>
              <a:rPr lang="en-US">
                <a:solidFill>
                  <a:srgbClr val="351C75"/>
                </a:solidFill>
                <a:latin typeface="Montserrat"/>
                <a:ea typeface="Montserrat"/>
                <a:cs typeface="Montserrat"/>
                <a:sym typeface="Montserrat"/>
              </a:rPr>
              <a:t>Achievement Goals</a:t>
            </a:r>
            <a:endParaRPr>
              <a:solidFill>
                <a:srgbClr val="351C75"/>
              </a:solidFill>
              <a:latin typeface="Montserrat"/>
              <a:ea typeface="Montserrat"/>
              <a:cs typeface="Montserrat"/>
              <a:sym typeface="Montserrat"/>
            </a:endParaRPr>
          </a:p>
        </p:txBody>
      </p:sp>
      <p:sp>
        <p:nvSpPr>
          <p:cNvPr id="306" name="Google Shape;306;p20"/>
          <p:cNvSpPr txBox="1">
            <a:spLocks noGrp="1"/>
          </p:cNvSpPr>
          <p:nvPr>
            <p:ph type="body" idx="2"/>
          </p:nvPr>
        </p:nvSpPr>
        <p:spPr>
          <a:xfrm>
            <a:off x="839800" y="2809875"/>
            <a:ext cx="5157900" cy="2434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950">
                <a:latin typeface="Montserrat"/>
                <a:ea typeface="Montserrat"/>
                <a:cs typeface="Montserrat"/>
                <a:sym typeface="Montserrat"/>
              </a:rPr>
              <a:t>Achievement goals are focused on one-time accomplishments. They might target paying off your credit cards, hitting a financial benchmark, or finishing writing a novel. It’s essential that achievement goals include deadlines. </a:t>
            </a:r>
            <a:endParaRPr sz="1950">
              <a:latin typeface="Montserrat"/>
              <a:ea typeface="Montserrat"/>
              <a:cs typeface="Montserrat"/>
              <a:sym typeface="Montserrat"/>
            </a:endParaRPr>
          </a:p>
        </p:txBody>
      </p:sp>
      <p:sp>
        <p:nvSpPr>
          <p:cNvPr id="307" name="Google Shape;307;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Clr>
                <a:schemeClr val="dk1"/>
              </a:buClr>
              <a:buSzPts val="2400"/>
              <a:buNone/>
            </a:pPr>
            <a:r>
              <a:rPr lang="en-US">
                <a:solidFill>
                  <a:srgbClr val="351C75"/>
                </a:solidFill>
                <a:latin typeface="Montserrat"/>
                <a:ea typeface="Montserrat"/>
                <a:cs typeface="Montserrat"/>
                <a:sym typeface="Montserrat"/>
              </a:rPr>
              <a:t>Habit Goals</a:t>
            </a:r>
            <a:endParaRPr>
              <a:solidFill>
                <a:srgbClr val="351C75"/>
              </a:solidFill>
              <a:latin typeface="Montserrat"/>
              <a:ea typeface="Montserrat"/>
              <a:cs typeface="Montserrat"/>
              <a:sym typeface="Montserrat"/>
            </a:endParaRPr>
          </a:p>
        </p:txBody>
      </p:sp>
      <p:sp>
        <p:nvSpPr>
          <p:cNvPr id="308" name="Google Shape;308;p20"/>
          <p:cNvSpPr txBox="1">
            <a:spLocks noGrp="1"/>
          </p:cNvSpPr>
          <p:nvPr>
            <p:ph type="body" idx="4"/>
          </p:nvPr>
        </p:nvSpPr>
        <p:spPr>
          <a:xfrm>
            <a:off x="6172200" y="2733675"/>
            <a:ext cx="5183100" cy="3684600"/>
          </a:xfrm>
          <a:prstGeom prst="rect">
            <a:avLst/>
          </a:prstGeom>
          <a:noFill/>
          <a:ln>
            <a:noFill/>
          </a:ln>
        </p:spPr>
        <p:txBody>
          <a:bodyPr spcFirstLastPara="1" wrap="square" lIns="91425" tIns="45700" rIns="91425" bIns="45700" anchor="t" anchorCtr="0">
            <a:normAutofit fontScale="70000"/>
          </a:bodyPr>
          <a:lstStyle/>
          <a:p>
            <a:pPr marL="0" lvl="0" indent="0" algn="l" rtl="0">
              <a:lnSpc>
                <a:spcPct val="115000"/>
              </a:lnSpc>
              <a:spcBef>
                <a:spcPts val="0"/>
              </a:spcBef>
              <a:spcAft>
                <a:spcPts val="0"/>
              </a:spcAft>
              <a:buNone/>
            </a:pPr>
            <a:r>
              <a:rPr lang="en-US">
                <a:latin typeface="Montserrat"/>
                <a:ea typeface="Montserrat"/>
                <a:cs typeface="Montserrat"/>
                <a:sym typeface="Montserrat"/>
              </a:rPr>
              <a:t>Habit goals, on the other hand, involve regular, ongoing activity, such as a daily meditation practice, a monthly coffee date with a friend, or walking each day after lunch. There’s no deadline because you’re not trying to accomplish just one thing. You’re trying to maintain a practice. Instead, there’s a start date, which triggers initiation. </a:t>
            </a:r>
            <a:endParaRPr>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(Start date, Time trigger, Streak target )</a:t>
            </a:r>
            <a:endParaRPr>
              <a:latin typeface="Montserrat"/>
              <a:ea typeface="Montserrat"/>
              <a:cs typeface="Montserrat"/>
              <a:sym typeface="Montserrat"/>
            </a:endParaRPr>
          </a:p>
        </p:txBody>
      </p:sp>
      <p:pic>
        <p:nvPicPr>
          <p:cNvPr id="309" name="Google Shape;309;p20"/>
          <p:cNvPicPr preferRelativeResize="0"/>
          <p:nvPr/>
        </p:nvPicPr>
        <p:blipFill>
          <a:blip r:embed="rId3">
            <a:alphaModFix/>
          </a:blip>
          <a:stretch>
            <a:fillRect/>
          </a:stretch>
        </p:blipFill>
        <p:spPr>
          <a:xfrm>
            <a:off x="-2" y="5548875"/>
            <a:ext cx="2703435" cy="1325574"/>
          </a:xfrm>
          <a:prstGeom prst="rect">
            <a:avLst/>
          </a:prstGeom>
          <a:noFill/>
          <a:ln>
            <a:noFill/>
          </a:ln>
        </p:spPr>
      </p:pic>
      <p:pic>
        <p:nvPicPr>
          <p:cNvPr id="310" name="Google Shape;310;p20"/>
          <p:cNvPicPr preferRelativeResize="0"/>
          <p:nvPr/>
        </p:nvPicPr>
        <p:blipFill>
          <a:blip r:embed="rId4">
            <a:alphaModFix/>
          </a:blip>
          <a:stretch>
            <a:fillRect/>
          </a:stretch>
        </p:blipFill>
        <p:spPr>
          <a:xfrm>
            <a:off x="688000" y="2505075"/>
            <a:ext cx="4687425" cy="105075"/>
          </a:xfrm>
          <a:prstGeom prst="rect">
            <a:avLst/>
          </a:prstGeom>
          <a:noFill/>
          <a:ln>
            <a:noFill/>
          </a:ln>
        </p:spPr>
      </p:pic>
      <p:pic>
        <p:nvPicPr>
          <p:cNvPr id="311" name="Google Shape;311;p20"/>
          <p:cNvPicPr preferRelativeResize="0"/>
          <p:nvPr/>
        </p:nvPicPr>
        <p:blipFill>
          <a:blip r:embed="rId4">
            <a:alphaModFix/>
          </a:blip>
          <a:stretch>
            <a:fillRect/>
          </a:stretch>
        </p:blipFill>
        <p:spPr>
          <a:xfrm>
            <a:off x="6282075" y="2505075"/>
            <a:ext cx="4687425" cy="105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pic>
        <p:nvPicPr>
          <p:cNvPr id="316" name="Google Shape;316;p21" descr="Diagram&#10;&#10;Description automatically generated"/>
          <p:cNvPicPr preferRelativeResize="0">
            <a:picLocks noGrp="1"/>
          </p:cNvPicPr>
          <p:nvPr>
            <p:ph type="body" idx="1"/>
          </p:nvPr>
        </p:nvPicPr>
        <p:blipFill rotWithShape="1">
          <a:blip r:embed="rId3">
            <a:alphaModFix/>
          </a:blip>
          <a:srcRect b="1696"/>
          <a:stretch/>
        </p:blipFill>
        <p:spPr>
          <a:xfrm>
            <a:off x="1237752" y="0"/>
            <a:ext cx="9270900" cy="6858000"/>
          </a:xfrm>
          <a:prstGeom prst="rect">
            <a:avLst/>
          </a:prstGeom>
          <a:noFill/>
          <a:ln>
            <a:noFill/>
          </a:ln>
        </p:spPr>
      </p:pic>
      <p:pic>
        <p:nvPicPr>
          <p:cNvPr id="317" name="Google Shape;317;p21"/>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2" descr="Timeline&#10;&#10;Description automatically generated"/>
          <p:cNvPicPr preferRelativeResize="0">
            <a:picLocks noGrp="1"/>
          </p:cNvPicPr>
          <p:nvPr>
            <p:ph type="body" idx="1"/>
          </p:nvPr>
        </p:nvPicPr>
        <p:blipFill rotWithShape="1">
          <a:blip r:embed="rId3">
            <a:alphaModFix/>
          </a:blip>
          <a:srcRect/>
          <a:stretch/>
        </p:blipFill>
        <p:spPr>
          <a:xfrm>
            <a:off x="-269390" y="0"/>
            <a:ext cx="12537600" cy="6858000"/>
          </a:xfrm>
          <a:prstGeom prst="rect">
            <a:avLst/>
          </a:prstGeom>
          <a:noFill/>
          <a:ln>
            <a:noFill/>
          </a:ln>
        </p:spPr>
      </p:pic>
      <p:pic>
        <p:nvPicPr>
          <p:cNvPr id="323" name="Google Shape;323;p22"/>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2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9" name="Google Shape;329;p23" descr="Diagram&#10;&#10;Description automatically generated with medium confidence"/>
          <p:cNvPicPr preferRelativeResize="0">
            <a:picLocks noGrp="1"/>
          </p:cNvPicPr>
          <p:nvPr>
            <p:ph type="body" idx="1"/>
          </p:nvPr>
        </p:nvPicPr>
        <p:blipFill rotWithShape="1">
          <a:blip r:embed="rId3">
            <a:alphaModFix/>
          </a:blip>
          <a:srcRect l="3491" r="3157"/>
          <a:stretch/>
        </p:blipFill>
        <p:spPr>
          <a:xfrm>
            <a:off x="20" y="1282"/>
            <a:ext cx="12191980" cy="6856718"/>
          </a:xfrm>
          <a:prstGeom prst="rect">
            <a:avLst/>
          </a:prstGeom>
          <a:noFill/>
          <a:ln>
            <a:noFill/>
          </a:ln>
        </p:spPr>
      </p:pic>
      <p:pic>
        <p:nvPicPr>
          <p:cNvPr id="330" name="Google Shape;330;p23"/>
          <p:cNvPicPr preferRelativeResize="0"/>
          <p:nvPr/>
        </p:nvPicPr>
        <p:blipFill>
          <a:blip r:embed="rId4">
            <a:alphaModFix/>
          </a:blip>
          <a:stretch>
            <a:fillRect/>
          </a:stretch>
        </p:blipFill>
        <p:spPr>
          <a:xfrm>
            <a:off x="9459298" y="5847050"/>
            <a:ext cx="2703435" cy="13255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pic>
        <p:nvPicPr>
          <p:cNvPr id="335" name="Google Shape;335;p24" descr="Diagram&#10;&#10;Description automatically generated"/>
          <p:cNvPicPr preferRelativeResize="0">
            <a:picLocks noGrp="1"/>
          </p:cNvPicPr>
          <p:nvPr>
            <p:ph type="body" idx="1"/>
          </p:nvPr>
        </p:nvPicPr>
        <p:blipFill rotWithShape="1">
          <a:blip r:embed="rId3">
            <a:alphaModFix/>
          </a:blip>
          <a:srcRect/>
          <a:stretch/>
        </p:blipFill>
        <p:spPr>
          <a:xfrm>
            <a:off x="2376257" y="2"/>
            <a:ext cx="7143900" cy="6858000"/>
          </a:xfrm>
          <a:prstGeom prst="rect">
            <a:avLst/>
          </a:prstGeom>
          <a:noFill/>
          <a:ln>
            <a:noFill/>
          </a:ln>
        </p:spPr>
      </p:pic>
      <p:pic>
        <p:nvPicPr>
          <p:cNvPr id="336" name="Google Shape;336;p24"/>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16a8577a4a_1_118"/>
          <p:cNvSpPr txBox="1">
            <a:spLocks noGrp="1"/>
          </p:cNvSpPr>
          <p:nvPr>
            <p:ph type="title"/>
          </p:nvPr>
        </p:nvSpPr>
        <p:spPr>
          <a:xfrm>
            <a:off x="1117600" y="486833"/>
            <a:ext cx="14020800" cy="1767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100">
                <a:solidFill>
                  <a:srgbClr val="351C75"/>
                </a:solidFill>
                <a:latin typeface="Montserrat Black"/>
                <a:ea typeface="Montserrat Black"/>
                <a:cs typeface="Montserrat Black"/>
                <a:sym typeface="Montserrat Black"/>
              </a:rPr>
              <a:t>About the Book Club</a:t>
            </a:r>
            <a:endParaRPr sz="4100">
              <a:solidFill>
                <a:srgbClr val="351C75"/>
              </a:solidFill>
              <a:latin typeface="Montserrat Black"/>
              <a:ea typeface="Montserrat Black"/>
              <a:cs typeface="Montserrat Black"/>
              <a:sym typeface="Montserrat Black"/>
            </a:endParaRPr>
          </a:p>
        </p:txBody>
      </p:sp>
      <p:sp>
        <p:nvSpPr>
          <p:cNvPr id="105" name="Google Shape;105;g116a8577a4a_1_118"/>
          <p:cNvSpPr txBox="1">
            <a:spLocks noGrp="1"/>
          </p:cNvSpPr>
          <p:nvPr>
            <p:ph type="body" idx="1"/>
          </p:nvPr>
        </p:nvSpPr>
        <p:spPr>
          <a:xfrm>
            <a:off x="3969533" y="2159567"/>
            <a:ext cx="6452700" cy="4351200"/>
          </a:xfrm>
          <a:prstGeom prst="rect">
            <a:avLst/>
          </a:prstGeom>
        </p:spPr>
        <p:txBody>
          <a:bodyPr spcFirstLastPara="1" wrap="square" lIns="91425" tIns="45700" rIns="91425" bIns="45700" anchor="t" anchorCtr="0">
            <a:normAutofit lnSpcReduction="10000"/>
          </a:bodyPr>
          <a:lstStyle/>
          <a:p>
            <a:pPr marL="609600" lvl="0" indent="-412750" algn="just" rtl="0">
              <a:lnSpc>
                <a:spcPct val="106999"/>
              </a:lnSpc>
              <a:spcBef>
                <a:spcPts val="0"/>
              </a:spcBef>
              <a:spcAft>
                <a:spcPts val="0"/>
              </a:spcAft>
              <a:buClr>
                <a:srgbClr val="222222"/>
              </a:buClr>
              <a:buSzPts val="1700"/>
              <a:buFont typeface="Montserrat"/>
              <a:buChar char="●"/>
            </a:pPr>
            <a:r>
              <a:rPr lang="en-US" sz="1700">
                <a:solidFill>
                  <a:srgbClr val="222222"/>
                </a:solidFill>
                <a:highlight>
                  <a:srgbClr val="FFFFFF"/>
                </a:highlight>
                <a:latin typeface="Montserrat"/>
                <a:ea typeface="Montserrat"/>
                <a:cs typeface="Montserrat"/>
                <a:sym typeface="Montserrat"/>
              </a:rPr>
              <a:t>Will be part of a team that will be supported to improve their reading culture through peer mentorship</a:t>
            </a:r>
            <a:endParaRPr sz="1700">
              <a:solidFill>
                <a:srgbClr val="222222"/>
              </a:solidFill>
              <a:highlight>
                <a:srgbClr val="FFFFFF"/>
              </a:highlight>
              <a:latin typeface="Montserrat"/>
              <a:ea typeface="Montserrat"/>
              <a:cs typeface="Montserrat"/>
              <a:sym typeface="Montserrat"/>
            </a:endParaRPr>
          </a:p>
          <a:p>
            <a:pPr marL="609600" lvl="0" indent="-412750" algn="just" rtl="0">
              <a:lnSpc>
                <a:spcPct val="106999"/>
              </a:lnSpc>
              <a:spcBef>
                <a:spcPts val="0"/>
              </a:spcBef>
              <a:spcAft>
                <a:spcPts val="0"/>
              </a:spcAft>
              <a:buClr>
                <a:srgbClr val="222222"/>
              </a:buClr>
              <a:buSzPts val="1700"/>
              <a:buFont typeface="Montserrat"/>
              <a:buChar char="●"/>
            </a:pPr>
            <a:r>
              <a:rPr lang="en-US" sz="1700">
                <a:solidFill>
                  <a:srgbClr val="222222"/>
                </a:solidFill>
                <a:highlight>
                  <a:srgbClr val="FFFFFF"/>
                </a:highlight>
                <a:latin typeface="Montserrat"/>
                <a:ea typeface="Montserrat"/>
                <a:cs typeface="Montserrat"/>
                <a:sym typeface="Montserrat"/>
              </a:rPr>
              <a:t>Gain access and membership to our library partner who has access to wider range of books </a:t>
            </a:r>
            <a:r>
              <a:rPr lang="en-US" sz="1700" b="1" i="1">
                <a:solidFill>
                  <a:srgbClr val="222222"/>
                </a:solidFill>
                <a:highlight>
                  <a:srgbClr val="FFFFFF"/>
                </a:highlight>
                <a:latin typeface="Montserrat"/>
                <a:ea typeface="Montserrat"/>
                <a:cs typeface="Montserrat"/>
                <a:sym typeface="Montserrat"/>
              </a:rPr>
              <a:t>(future)</a:t>
            </a:r>
            <a:endParaRPr sz="1700" b="1" i="1">
              <a:solidFill>
                <a:srgbClr val="222222"/>
              </a:solidFill>
              <a:highlight>
                <a:srgbClr val="FFFFFF"/>
              </a:highlight>
              <a:latin typeface="Montserrat"/>
              <a:ea typeface="Montserrat"/>
              <a:cs typeface="Montserrat"/>
              <a:sym typeface="Montserrat"/>
            </a:endParaRPr>
          </a:p>
          <a:p>
            <a:pPr marL="609600" lvl="0" indent="-412750" algn="just" rtl="0">
              <a:lnSpc>
                <a:spcPct val="106999"/>
              </a:lnSpc>
              <a:spcBef>
                <a:spcPts val="0"/>
              </a:spcBef>
              <a:spcAft>
                <a:spcPts val="0"/>
              </a:spcAft>
              <a:buClr>
                <a:srgbClr val="222222"/>
              </a:buClr>
              <a:buSzPts val="1700"/>
              <a:buFont typeface="Montserrat"/>
              <a:buChar char="●"/>
            </a:pPr>
            <a:r>
              <a:rPr lang="en-US" sz="1700">
                <a:solidFill>
                  <a:srgbClr val="222222"/>
                </a:solidFill>
                <a:highlight>
                  <a:srgbClr val="FFFFFF"/>
                </a:highlight>
                <a:latin typeface="Montserrat"/>
                <a:ea typeface="Montserrat"/>
                <a:cs typeface="Montserrat"/>
                <a:sym typeface="Montserrat"/>
              </a:rPr>
              <a:t>Get opportunities to lead book reviews or share learnings with the larger network of people from various professions</a:t>
            </a:r>
            <a:endParaRPr sz="1700">
              <a:solidFill>
                <a:srgbClr val="222222"/>
              </a:solidFill>
              <a:highlight>
                <a:srgbClr val="FFFFFF"/>
              </a:highlight>
              <a:latin typeface="Montserrat"/>
              <a:ea typeface="Montserrat"/>
              <a:cs typeface="Montserrat"/>
              <a:sym typeface="Montserrat"/>
            </a:endParaRPr>
          </a:p>
          <a:p>
            <a:pPr marL="609600" lvl="0" indent="-412750" algn="just" rtl="0">
              <a:lnSpc>
                <a:spcPct val="106999"/>
              </a:lnSpc>
              <a:spcBef>
                <a:spcPts val="0"/>
              </a:spcBef>
              <a:spcAft>
                <a:spcPts val="0"/>
              </a:spcAft>
              <a:buClr>
                <a:srgbClr val="222222"/>
              </a:buClr>
              <a:buSzPts val="1700"/>
              <a:buFont typeface="Montserrat"/>
              <a:buChar char="●"/>
            </a:pPr>
            <a:r>
              <a:rPr lang="en-US" sz="1700">
                <a:solidFill>
                  <a:srgbClr val="222222"/>
                </a:solidFill>
                <a:highlight>
                  <a:srgbClr val="FFFFFF"/>
                </a:highlight>
                <a:latin typeface="Montserrat"/>
                <a:ea typeface="Montserrat"/>
                <a:cs typeface="Montserrat"/>
                <a:sym typeface="Montserrat"/>
              </a:rPr>
              <a:t>Have guaranteed slots in organized book review meetings with associated benefits</a:t>
            </a:r>
            <a:endParaRPr sz="1700">
              <a:solidFill>
                <a:srgbClr val="222222"/>
              </a:solidFill>
              <a:highlight>
                <a:srgbClr val="FFFFFF"/>
              </a:highlight>
              <a:latin typeface="Montserrat"/>
              <a:ea typeface="Montserrat"/>
              <a:cs typeface="Montserrat"/>
              <a:sym typeface="Montserrat"/>
            </a:endParaRPr>
          </a:p>
          <a:p>
            <a:pPr marL="609600" lvl="0" indent="-412750" algn="just" rtl="0">
              <a:lnSpc>
                <a:spcPct val="106999"/>
              </a:lnSpc>
              <a:spcBef>
                <a:spcPts val="0"/>
              </a:spcBef>
              <a:spcAft>
                <a:spcPts val="0"/>
              </a:spcAft>
              <a:buClr>
                <a:srgbClr val="222222"/>
              </a:buClr>
              <a:buSzPts val="1700"/>
              <a:buFont typeface="Montserrat"/>
              <a:buChar char="●"/>
            </a:pPr>
            <a:r>
              <a:rPr lang="en-US" sz="1700">
                <a:solidFill>
                  <a:srgbClr val="222222"/>
                </a:solidFill>
                <a:highlight>
                  <a:srgbClr val="FFFFFF"/>
                </a:highlight>
                <a:latin typeface="Montserrat"/>
                <a:ea typeface="Montserrat"/>
                <a:cs typeface="Montserrat"/>
                <a:sym typeface="Montserrat"/>
              </a:rPr>
              <a:t>Deep dive sessions where dig deeper into the book.</a:t>
            </a:r>
            <a:endParaRPr sz="1700">
              <a:solidFill>
                <a:srgbClr val="222222"/>
              </a:solidFill>
              <a:highlight>
                <a:srgbClr val="FFFFFF"/>
              </a:highlight>
              <a:latin typeface="Montserrat"/>
              <a:ea typeface="Montserrat"/>
              <a:cs typeface="Montserrat"/>
              <a:sym typeface="Montserrat"/>
            </a:endParaRPr>
          </a:p>
          <a:p>
            <a:pPr marL="0" lvl="0" indent="0" algn="just" rtl="0">
              <a:lnSpc>
                <a:spcPct val="106999"/>
              </a:lnSpc>
              <a:spcBef>
                <a:spcPts val="1100"/>
              </a:spcBef>
              <a:spcAft>
                <a:spcPts val="0"/>
              </a:spcAft>
              <a:buNone/>
            </a:pPr>
            <a:endParaRPr sz="1700">
              <a:solidFill>
                <a:srgbClr val="222222"/>
              </a:solidFill>
              <a:highlight>
                <a:srgbClr val="FFFFFF"/>
              </a:highlight>
              <a:latin typeface="Montserrat"/>
              <a:ea typeface="Montserrat"/>
              <a:cs typeface="Montserrat"/>
              <a:sym typeface="Montserrat"/>
            </a:endParaRPr>
          </a:p>
          <a:p>
            <a:pPr marL="0" lvl="0" indent="0" algn="just" rtl="0">
              <a:lnSpc>
                <a:spcPct val="106999"/>
              </a:lnSpc>
              <a:spcBef>
                <a:spcPts val="1100"/>
              </a:spcBef>
              <a:spcAft>
                <a:spcPts val="0"/>
              </a:spcAft>
              <a:buNone/>
            </a:pPr>
            <a:r>
              <a:rPr lang="en-US" sz="1700">
                <a:solidFill>
                  <a:srgbClr val="222222"/>
                </a:solidFill>
                <a:highlight>
                  <a:srgbClr val="FFFFFF"/>
                </a:highlight>
                <a:latin typeface="Montserrat"/>
                <a:ea typeface="Montserrat"/>
                <a:cs typeface="Montserrat"/>
                <a:sym typeface="Montserrat"/>
              </a:rPr>
              <a:t>Will be meeting </a:t>
            </a:r>
            <a:r>
              <a:rPr lang="en-US" sz="1700" b="1">
                <a:solidFill>
                  <a:srgbClr val="222222"/>
                </a:solidFill>
                <a:highlight>
                  <a:srgbClr val="FFFFFF"/>
                </a:highlight>
                <a:latin typeface="Montserrat"/>
                <a:ea typeface="Montserrat"/>
                <a:cs typeface="Montserrat"/>
                <a:sym typeface="Montserrat"/>
              </a:rPr>
              <a:t>every last Saturday of every month</a:t>
            </a:r>
            <a:endParaRPr sz="1700" b="1">
              <a:solidFill>
                <a:srgbClr val="222222"/>
              </a:solidFill>
              <a:highlight>
                <a:srgbClr val="FFFFFF"/>
              </a:highlight>
              <a:latin typeface="Montserrat"/>
              <a:ea typeface="Montserrat"/>
              <a:cs typeface="Montserrat"/>
              <a:sym typeface="Montserrat"/>
            </a:endParaRPr>
          </a:p>
          <a:p>
            <a:pPr marL="609600" lvl="0" indent="0" algn="l" rtl="0">
              <a:lnSpc>
                <a:spcPct val="115000"/>
              </a:lnSpc>
              <a:spcBef>
                <a:spcPts val="1100"/>
              </a:spcBef>
              <a:spcAft>
                <a:spcPts val="0"/>
              </a:spcAft>
              <a:buNone/>
            </a:pPr>
            <a:endParaRPr sz="3100">
              <a:solidFill>
                <a:srgbClr val="434343"/>
              </a:solidFill>
              <a:latin typeface="Montserrat"/>
              <a:ea typeface="Montserrat"/>
              <a:cs typeface="Montserrat"/>
              <a:sym typeface="Montserrat"/>
            </a:endParaRPr>
          </a:p>
        </p:txBody>
      </p:sp>
      <p:pic>
        <p:nvPicPr>
          <p:cNvPr id="106" name="Google Shape;106;g116a8577a4a_1_118"/>
          <p:cNvPicPr preferRelativeResize="0"/>
          <p:nvPr/>
        </p:nvPicPr>
        <p:blipFill>
          <a:blip r:embed="rId3">
            <a:alphaModFix/>
          </a:blip>
          <a:stretch>
            <a:fillRect/>
          </a:stretch>
        </p:blipFill>
        <p:spPr>
          <a:xfrm>
            <a:off x="986175" y="1766789"/>
            <a:ext cx="10026274" cy="105075"/>
          </a:xfrm>
          <a:prstGeom prst="rect">
            <a:avLst/>
          </a:prstGeom>
          <a:noFill/>
          <a:ln>
            <a:noFill/>
          </a:ln>
        </p:spPr>
      </p:pic>
      <p:pic>
        <p:nvPicPr>
          <p:cNvPr id="107" name="Google Shape;107;g116a8577a4a_1_118"/>
          <p:cNvPicPr preferRelativeResize="0"/>
          <p:nvPr/>
        </p:nvPicPr>
        <p:blipFill>
          <a:blip r:embed="rId4">
            <a:alphaModFix/>
          </a:blip>
          <a:stretch>
            <a:fillRect/>
          </a:stretch>
        </p:blipFill>
        <p:spPr>
          <a:xfrm>
            <a:off x="559900" y="2229967"/>
            <a:ext cx="3317033" cy="3317033"/>
          </a:xfrm>
          <a:prstGeom prst="rect">
            <a:avLst/>
          </a:prstGeom>
          <a:noFill/>
          <a:ln>
            <a:noFill/>
          </a:ln>
        </p:spPr>
      </p:pic>
      <p:pic>
        <p:nvPicPr>
          <p:cNvPr id="108" name="Google Shape;108;g116a8577a4a_1_118"/>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3: Wrap up</a:t>
            </a:r>
            <a:endParaRPr b="1">
              <a:solidFill>
                <a:srgbClr val="351C75"/>
              </a:solidFill>
              <a:latin typeface="Montserrat"/>
              <a:ea typeface="Montserrat"/>
              <a:cs typeface="Montserrat"/>
              <a:sym typeface="Montserrat"/>
            </a:endParaRPr>
          </a:p>
        </p:txBody>
      </p:sp>
      <p:sp>
        <p:nvSpPr>
          <p:cNvPr id="342" name="Google Shape;342;p25"/>
          <p:cNvSpPr txBox="1">
            <a:spLocks noGrp="1"/>
          </p:cNvSpPr>
          <p:nvPr>
            <p:ph type="body" idx="1"/>
          </p:nvPr>
        </p:nvSpPr>
        <p:spPr>
          <a:xfrm>
            <a:off x="5566400" y="2943775"/>
            <a:ext cx="5335800" cy="2070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Font typeface="Montserrat"/>
              <a:buChar char="•"/>
            </a:pPr>
            <a:r>
              <a:rPr lang="en-US">
                <a:latin typeface="Montserrat"/>
                <a:ea typeface="Montserrat"/>
                <a:cs typeface="Montserrat"/>
                <a:sym typeface="Montserrat"/>
              </a:rPr>
              <a:t>Set Your Goals </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Decide on the Right Mix of Achievements and Habits</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Set Goals in the Discomfort Zone</a:t>
            </a:r>
            <a:endParaRPr>
              <a:latin typeface="Montserrat"/>
              <a:ea typeface="Montserrat"/>
              <a:cs typeface="Montserrat"/>
              <a:sym typeface="Montserrat"/>
            </a:endParaRPr>
          </a:p>
        </p:txBody>
      </p:sp>
      <p:pic>
        <p:nvPicPr>
          <p:cNvPr id="343" name="Google Shape;343;p25"/>
          <p:cNvPicPr preferRelativeResize="0"/>
          <p:nvPr/>
        </p:nvPicPr>
        <p:blipFill rotWithShape="1">
          <a:blip r:embed="rId3">
            <a:alphaModFix/>
          </a:blip>
          <a:srcRect l="7733" t="7880" r="6237" b="8015"/>
          <a:stretch/>
        </p:blipFill>
        <p:spPr>
          <a:xfrm>
            <a:off x="471325" y="2031025"/>
            <a:ext cx="4030876" cy="3940400"/>
          </a:xfrm>
          <a:prstGeom prst="rect">
            <a:avLst/>
          </a:prstGeom>
          <a:noFill/>
          <a:ln>
            <a:noFill/>
          </a:ln>
        </p:spPr>
      </p:pic>
      <p:pic>
        <p:nvPicPr>
          <p:cNvPr id="344" name="Google Shape;344;p25"/>
          <p:cNvPicPr preferRelativeResize="0"/>
          <p:nvPr/>
        </p:nvPicPr>
        <p:blipFill>
          <a:blip r:embed="rId4">
            <a:alphaModFix/>
          </a:blip>
          <a:stretch>
            <a:fillRect/>
          </a:stretch>
        </p:blipFill>
        <p:spPr>
          <a:xfrm>
            <a:off x="909975" y="1538189"/>
            <a:ext cx="10026274" cy="105075"/>
          </a:xfrm>
          <a:prstGeom prst="rect">
            <a:avLst/>
          </a:prstGeom>
          <a:noFill/>
          <a:ln>
            <a:noFill/>
          </a:ln>
        </p:spPr>
      </p:pic>
      <p:pic>
        <p:nvPicPr>
          <p:cNvPr id="345" name="Google Shape;345;p25"/>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116a8577a4a_1_270"/>
          <p:cNvPicPr preferRelativeResize="0"/>
          <p:nvPr/>
        </p:nvPicPr>
        <p:blipFill rotWithShape="1">
          <a:blip r:embed="rId3">
            <a:alphaModFix/>
          </a:blip>
          <a:srcRect l="10276" t="13417" r="13258" b="16774"/>
          <a:stretch/>
        </p:blipFill>
        <p:spPr>
          <a:xfrm>
            <a:off x="1221675" y="856988"/>
            <a:ext cx="5633950" cy="5144026"/>
          </a:xfrm>
          <a:prstGeom prst="rect">
            <a:avLst/>
          </a:prstGeom>
          <a:noFill/>
          <a:ln>
            <a:noFill/>
          </a:ln>
        </p:spPr>
      </p:pic>
      <p:sp>
        <p:nvSpPr>
          <p:cNvPr id="352" name="Google Shape;352;g116a8577a4a_1_270"/>
          <p:cNvSpPr txBox="1"/>
          <p:nvPr/>
        </p:nvSpPr>
        <p:spPr>
          <a:xfrm>
            <a:off x="8353075" y="3304064"/>
            <a:ext cx="32694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a:solidFill>
                  <a:srgbClr val="351C75"/>
                </a:solidFill>
                <a:latin typeface="Montserrat SemiBold"/>
                <a:ea typeface="Montserrat SemiBold"/>
                <a:cs typeface="Montserrat SemiBold"/>
                <a:sym typeface="Montserrat SemiBold"/>
              </a:rPr>
              <a:t>Find Your Why</a:t>
            </a:r>
            <a:endParaRPr sz="3800">
              <a:solidFill>
                <a:srgbClr val="351C75"/>
              </a:solidFill>
              <a:latin typeface="Montserrat SemiBold"/>
              <a:ea typeface="Montserrat SemiBold"/>
              <a:cs typeface="Montserrat SemiBold"/>
              <a:sym typeface="Montserrat SemiBold"/>
            </a:endParaRPr>
          </a:p>
        </p:txBody>
      </p:sp>
      <p:sp>
        <p:nvSpPr>
          <p:cNvPr id="353" name="Google Shape;353;g116a8577a4a_1_270"/>
          <p:cNvSpPr txBox="1"/>
          <p:nvPr/>
        </p:nvSpPr>
        <p:spPr>
          <a:xfrm>
            <a:off x="8204000" y="1634688"/>
            <a:ext cx="3269400" cy="150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800">
                <a:solidFill>
                  <a:srgbClr val="351C75"/>
                </a:solidFill>
                <a:latin typeface="Montserrat SemiBold"/>
                <a:ea typeface="Montserrat SemiBold"/>
                <a:cs typeface="Montserrat SemiBold"/>
                <a:sym typeface="Montserrat SemiBold"/>
              </a:rPr>
              <a:t>04</a:t>
            </a:r>
            <a:endParaRPr sz="11800">
              <a:solidFill>
                <a:srgbClr val="351C75"/>
              </a:solidFill>
              <a:latin typeface="Montserrat SemiBold"/>
              <a:ea typeface="Montserrat SemiBold"/>
              <a:cs typeface="Montserrat SemiBold"/>
              <a:sym typeface="Montserrat SemiBold"/>
            </a:endParaRPr>
          </a:p>
        </p:txBody>
      </p:sp>
      <p:pic>
        <p:nvPicPr>
          <p:cNvPr id="354" name="Google Shape;354;g116a8577a4a_1_270"/>
          <p:cNvPicPr preferRelativeResize="0"/>
          <p:nvPr/>
        </p:nvPicPr>
        <p:blipFill>
          <a:blip r:embed="rId4">
            <a:alphaModFix/>
          </a:blip>
          <a:stretch>
            <a:fillRect/>
          </a:stretch>
        </p:blipFill>
        <p:spPr>
          <a:xfrm>
            <a:off x="9459298" y="5694650"/>
            <a:ext cx="2703435" cy="1325574"/>
          </a:xfrm>
          <a:prstGeom prst="rect">
            <a:avLst/>
          </a:prstGeom>
          <a:noFill/>
          <a:ln>
            <a:noFill/>
          </a:ln>
        </p:spPr>
      </p:pic>
      <p:pic>
        <p:nvPicPr>
          <p:cNvPr id="355" name="Google Shape;355;g116a8577a4a_1_270"/>
          <p:cNvPicPr preferRelativeResize="0"/>
          <p:nvPr/>
        </p:nvPicPr>
        <p:blipFill>
          <a:blip r:embed="rId5">
            <a:alphaModFix/>
          </a:blip>
          <a:stretch>
            <a:fillRect/>
          </a:stretch>
        </p:blipFill>
        <p:spPr>
          <a:xfrm>
            <a:off x="7386275" y="4482650"/>
            <a:ext cx="4687425" cy="10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4: FIND YOUR WHY</a:t>
            </a:r>
            <a:endParaRPr>
              <a:solidFill>
                <a:srgbClr val="351C75"/>
              </a:solidFill>
              <a:latin typeface="Montserrat"/>
              <a:ea typeface="Montserrat"/>
              <a:cs typeface="Montserrat"/>
              <a:sym typeface="Montserrat"/>
            </a:endParaRPr>
          </a:p>
        </p:txBody>
      </p:sp>
      <p:sp>
        <p:nvSpPr>
          <p:cNvPr id="361" name="Google Shape;36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a:latin typeface="Montserrat"/>
                <a:ea typeface="Montserrat"/>
                <a:cs typeface="Montserrat"/>
                <a:sym typeface="Montserrat"/>
              </a:rPr>
              <a:t>In his book A Million Miles in a Thousand Years, Donald Miller talks about crossing a stretch of water—not just leaving shore and arriving at the other side, but also “the hard work of the middle.” It’s a metaphor for anything meaningful we undertake. Pushing off gives us the rush of anticipation and progress. But the anticipation fades and the progress seems to slow. Pretty soon we’re in the messy middle, doubting if we have the strength to make it to the other side—or maybe why we started in the first place. </a:t>
            </a:r>
            <a:endParaRPr>
              <a:latin typeface="Montserrat"/>
              <a:ea typeface="Montserrat"/>
              <a:cs typeface="Montserrat"/>
              <a:sym typeface="Montserrat"/>
            </a:endParaRPr>
          </a:p>
        </p:txBody>
      </p:sp>
      <p:pic>
        <p:nvPicPr>
          <p:cNvPr id="362" name="Google Shape;362;p26"/>
          <p:cNvPicPr preferRelativeResize="0"/>
          <p:nvPr/>
        </p:nvPicPr>
        <p:blipFill>
          <a:blip r:embed="rId3">
            <a:alphaModFix/>
          </a:blip>
          <a:stretch>
            <a:fillRect/>
          </a:stretch>
        </p:blipFill>
        <p:spPr>
          <a:xfrm>
            <a:off x="909975" y="1538189"/>
            <a:ext cx="10026274" cy="105075"/>
          </a:xfrm>
          <a:prstGeom prst="rect">
            <a:avLst/>
          </a:prstGeom>
          <a:noFill/>
          <a:ln>
            <a:noFill/>
          </a:ln>
        </p:spPr>
      </p:pic>
      <p:pic>
        <p:nvPicPr>
          <p:cNvPr id="363" name="Google Shape;363;p26"/>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title"/>
          </p:nvPr>
        </p:nvSpPr>
        <p:spPr>
          <a:xfrm>
            <a:off x="836612" y="196949"/>
            <a:ext cx="10518776" cy="1493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solidFill>
                  <a:srgbClr val="351C75"/>
                </a:solidFill>
                <a:latin typeface="Montserrat"/>
                <a:ea typeface="Montserrat"/>
                <a:cs typeface="Montserrat"/>
                <a:sym typeface="Montserrat"/>
              </a:rPr>
              <a:t>Your What Needs a Why. </a:t>
            </a:r>
            <a:endParaRPr b="1">
              <a:solidFill>
                <a:srgbClr val="351C75"/>
              </a:solidFill>
              <a:latin typeface="Montserrat"/>
              <a:ea typeface="Montserrat"/>
              <a:cs typeface="Montserrat"/>
              <a:sym typeface="Montserrat"/>
            </a:endParaRPr>
          </a:p>
        </p:txBody>
      </p:sp>
      <p:sp>
        <p:nvSpPr>
          <p:cNvPr id="369" name="Google Shape;369;p27"/>
          <p:cNvSpPr txBox="1">
            <a:spLocks noGrp="1"/>
          </p:cNvSpPr>
          <p:nvPr>
            <p:ph type="body" idx="2"/>
          </p:nvPr>
        </p:nvSpPr>
        <p:spPr>
          <a:xfrm>
            <a:off x="839788" y="2200275"/>
            <a:ext cx="5157900" cy="3684600"/>
          </a:xfrm>
          <a:prstGeom prst="rect">
            <a:avLst/>
          </a:prstGeom>
          <a:noFill/>
          <a:ln>
            <a:noFill/>
          </a:ln>
        </p:spPr>
        <p:txBody>
          <a:bodyPr spcFirstLastPara="1" wrap="square" lIns="91425" tIns="45700" rIns="91425" bIns="45700" anchor="t" anchorCtr="0">
            <a:normAutofit fontScale="85000"/>
          </a:bodyPr>
          <a:lstStyle/>
          <a:p>
            <a:pPr marL="228600" lvl="0" indent="-215265" algn="l" rtl="0">
              <a:lnSpc>
                <a:spcPct val="90000"/>
              </a:lnSpc>
              <a:spcBef>
                <a:spcPts val="0"/>
              </a:spcBef>
              <a:spcAft>
                <a:spcPts val="0"/>
              </a:spcAft>
              <a:buClr>
                <a:schemeClr val="dk1"/>
              </a:buClr>
              <a:buSzPct val="100000"/>
              <a:buFont typeface="Montserrat"/>
              <a:buChar char="•"/>
            </a:pPr>
            <a:r>
              <a:rPr lang="en-US">
                <a:latin typeface="Montserrat"/>
                <a:ea typeface="Montserrat"/>
                <a:cs typeface="Montserrat"/>
                <a:sym typeface="Montserrat"/>
              </a:rPr>
              <a:t>The Myth of Fun, Fast, and Easy </a:t>
            </a:r>
            <a:endParaRPr>
              <a:latin typeface="Montserrat"/>
              <a:ea typeface="Montserrat"/>
              <a:cs typeface="Montserrat"/>
              <a:sym typeface="Montserrat"/>
            </a:endParaRPr>
          </a:p>
          <a:p>
            <a:pPr marL="228600" lvl="0" indent="-215265" algn="l" rtl="0">
              <a:lnSpc>
                <a:spcPct val="90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Identify Your Key Motivations </a:t>
            </a:r>
            <a:endParaRPr>
              <a:latin typeface="Montserrat"/>
              <a:ea typeface="Montserrat"/>
              <a:cs typeface="Montserrat"/>
              <a:sym typeface="Montserrat"/>
            </a:endParaRPr>
          </a:p>
          <a:p>
            <a:pPr marL="228600" lvl="0" indent="-215265" algn="l" rtl="0">
              <a:lnSpc>
                <a:spcPct val="90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Record and Prioritize Your Key Motivations </a:t>
            </a:r>
            <a:endParaRPr>
              <a:latin typeface="Montserrat"/>
              <a:ea typeface="Montserrat"/>
              <a:cs typeface="Montserrat"/>
              <a:sym typeface="Montserrat"/>
            </a:endParaRPr>
          </a:p>
          <a:p>
            <a:pPr marL="228600" lvl="0" indent="-215265" algn="l" rtl="0">
              <a:lnSpc>
                <a:spcPct val="90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Connect with Your Key Motivations </a:t>
            </a:r>
            <a:endParaRPr>
              <a:latin typeface="Montserrat"/>
              <a:ea typeface="Montserrat"/>
              <a:cs typeface="Montserrat"/>
              <a:sym typeface="Montserrat"/>
            </a:endParaRPr>
          </a:p>
          <a:p>
            <a:pPr marL="228600" lvl="0" indent="-215265" algn="l" rtl="0">
              <a:lnSpc>
                <a:spcPct val="90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What’s at Stake for You? </a:t>
            </a:r>
            <a:endParaRPr>
              <a:latin typeface="Montserrat"/>
              <a:ea typeface="Montserrat"/>
              <a:cs typeface="Montserrat"/>
              <a:sym typeface="Montserrat"/>
            </a:endParaRPr>
          </a:p>
          <a:p>
            <a:pPr marL="228600" lvl="0" indent="-215265" algn="l" rtl="0">
              <a:lnSpc>
                <a:spcPct val="90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Be Realistic about the Commitment </a:t>
            </a:r>
            <a:endParaRPr>
              <a:latin typeface="Montserrat"/>
              <a:ea typeface="Montserrat"/>
              <a:cs typeface="Montserrat"/>
              <a:sym typeface="Montserrat"/>
            </a:endParaRPr>
          </a:p>
        </p:txBody>
      </p:sp>
      <p:sp>
        <p:nvSpPr>
          <p:cNvPr id="370" name="Google Shape;370;p27"/>
          <p:cNvSpPr txBox="1">
            <a:spLocks noGrp="1"/>
          </p:cNvSpPr>
          <p:nvPr>
            <p:ph type="body" idx="4"/>
          </p:nvPr>
        </p:nvSpPr>
        <p:spPr>
          <a:xfrm>
            <a:off x="6172200" y="2505075"/>
            <a:ext cx="5183100" cy="2604600"/>
          </a:xfrm>
          <a:prstGeom prst="rect">
            <a:avLst/>
          </a:prstGeom>
          <a:solidFill>
            <a:srgbClr val="351C75"/>
          </a:solidFill>
          <a:ln>
            <a:noFill/>
          </a:ln>
        </p:spPr>
        <p:txBody>
          <a:bodyPr spcFirstLastPara="1" wrap="square" lIns="91425" tIns="45700" rIns="91425" bIns="45700" anchor="t" anchorCtr="0">
            <a:normAutofit/>
          </a:bodyPr>
          <a:lstStyle/>
          <a:p>
            <a:pPr marL="228600" lvl="0" indent="-64135" algn="ctr" rtl="0">
              <a:lnSpc>
                <a:spcPct val="90000"/>
              </a:lnSpc>
              <a:spcBef>
                <a:spcPts val="0"/>
              </a:spcBef>
              <a:spcAft>
                <a:spcPts val="0"/>
              </a:spcAft>
              <a:buClr>
                <a:schemeClr val="dk1"/>
              </a:buClr>
              <a:buSzPts val="2800"/>
              <a:buNone/>
            </a:pPr>
            <a:endParaRPr sz="2800">
              <a:solidFill>
                <a:schemeClr val="lt1"/>
              </a:solidFill>
              <a:latin typeface="Montserrat"/>
              <a:ea typeface="Montserrat"/>
              <a:cs typeface="Montserrat"/>
              <a:sym typeface="Montserrat"/>
            </a:endParaRPr>
          </a:p>
          <a:p>
            <a:pPr marL="228600" lvl="0" indent="0" algn="ctr" rtl="0">
              <a:lnSpc>
                <a:spcPct val="90000"/>
              </a:lnSpc>
              <a:spcBef>
                <a:spcPts val="1000"/>
              </a:spcBef>
              <a:spcAft>
                <a:spcPts val="0"/>
              </a:spcAft>
              <a:buNone/>
            </a:pPr>
            <a:r>
              <a:rPr lang="en-US" sz="2800">
                <a:solidFill>
                  <a:schemeClr val="lt1"/>
                </a:solidFill>
                <a:latin typeface="Montserrat"/>
                <a:ea typeface="Montserrat"/>
                <a:cs typeface="Montserrat"/>
                <a:sym typeface="Montserrat"/>
              </a:rPr>
              <a:t>If you really want to do something, you will work hard for it. </a:t>
            </a:r>
            <a:endParaRPr sz="2800">
              <a:solidFill>
                <a:schemeClr val="lt1"/>
              </a:solidFill>
              <a:latin typeface="Montserrat"/>
              <a:ea typeface="Montserrat"/>
              <a:cs typeface="Montserrat"/>
              <a:sym typeface="Montserrat"/>
            </a:endParaRPr>
          </a:p>
          <a:p>
            <a:pPr marL="457200" lvl="0" indent="-406400" algn="ctr" rtl="0">
              <a:lnSpc>
                <a:spcPct val="90000"/>
              </a:lnSpc>
              <a:spcBef>
                <a:spcPts val="1000"/>
              </a:spcBef>
              <a:spcAft>
                <a:spcPts val="0"/>
              </a:spcAft>
              <a:buClr>
                <a:schemeClr val="lt1"/>
              </a:buClr>
              <a:buSzPts val="2800"/>
              <a:buFont typeface="Montserrat"/>
              <a:buChar char="-"/>
            </a:pPr>
            <a:r>
              <a:rPr lang="en-US" sz="2800" b="1">
                <a:solidFill>
                  <a:schemeClr val="lt1"/>
                </a:solidFill>
                <a:latin typeface="Montserrat"/>
                <a:ea typeface="Montserrat"/>
                <a:cs typeface="Montserrat"/>
                <a:sym typeface="Montserrat"/>
              </a:rPr>
              <a:t>Sir Edmund Hillary</a:t>
            </a:r>
            <a:endParaRPr b="1">
              <a:solidFill>
                <a:schemeClr val="lt1"/>
              </a:solidFill>
              <a:latin typeface="Montserrat"/>
              <a:ea typeface="Montserrat"/>
              <a:cs typeface="Montserrat"/>
              <a:sym typeface="Montserrat"/>
            </a:endParaRPr>
          </a:p>
        </p:txBody>
      </p:sp>
      <p:pic>
        <p:nvPicPr>
          <p:cNvPr id="371" name="Google Shape;371;p27"/>
          <p:cNvPicPr preferRelativeResize="0"/>
          <p:nvPr/>
        </p:nvPicPr>
        <p:blipFill>
          <a:blip r:embed="rId3">
            <a:alphaModFix/>
          </a:blip>
          <a:stretch>
            <a:fillRect/>
          </a:stretch>
        </p:blipFill>
        <p:spPr>
          <a:xfrm>
            <a:off x="909975" y="1538189"/>
            <a:ext cx="10026274" cy="105075"/>
          </a:xfrm>
          <a:prstGeom prst="rect">
            <a:avLst/>
          </a:prstGeom>
          <a:noFill/>
          <a:ln>
            <a:noFill/>
          </a:ln>
        </p:spPr>
      </p:pic>
      <p:pic>
        <p:nvPicPr>
          <p:cNvPr id="372" name="Google Shape;372;p27"/>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28"/>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8" name="Google Shape;378;p28"/>
          <p:cNvSpPr/>
          <p:nvPr/>
        </p:nvSpPr>
        <p:spPr>
          <a:xfrm>
            <a:off x="0" y="0"/>
            <a:ext cx="12188952" cy="6858000"/>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79" name="Google Shape;379;p28"/>
          <p:cNvPicPr preferRelativeResize="0"/>
          <p:nvPr/>
        </p:nvPicPr>
        <p:blipFill rotWithShape="1">
          <a:blip r:embed="rId3">
            <a:alphaModFix/>
          </a:blip>
          <a:srcRect/>
          <a:stretch/>
        </p:blipFill>
        <p:spPr>
          <a:xfrm>
            <a:off x="0" y="0"/>
            <a:ext cx="12188952" cy="6862380"/>
          </a:xfrm>
          <a:prstGeom prst="rect">
            <a:avLst/>
          </a:prstGeom>
          <a:noFill/>
          <a:ln>
            <a:noFill/>
          </a:ln>
        </p:spPr>
      </p:pic>
      <p:sp>
        <p:nvSpPr>
          <p:cNvPr id="380" name="Google Shape;380;p28"/>
          <p:cNvSpPr/>
          <p:nvPr/>
        </p:nvSpPr>
        <p:spPr>
          <a:xfrm>
            <a:off x="0" y="0"/>
            <a:ext cx="12188952"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1" name="Google Shape;381;p28"/>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2" name="Google Shape;382;p28"/>
          <p:cNvSpPr/>
          <p:nvPr/>
        </p:nvSpPr>
        <p:spPr>
          <a:xfrm>
            <a:off x="538542" y="729175"/>
            <a:ext cx="11099352" cy="5399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F7CAAC"/>
              </a:solidFill>
              <a:latin typeface="Calibri"/>
              <a:ea typeface="Calibri"/>
              <a:cs typeface="Calibri"/>
              <a:sym typeface="Calibri"/>
            </a:endParaRPr>
          </a:p>
        </p:txBody>
      </p:sp>
      <p:sp>
        <p:nvSpPr>
          <p:cNvPr id="383" name="Google Shape;383;p28"/>
          <p:cNvSpPr txBox="1">
            <a:spLocks noGrp="1"/>
          </p:cNvSpPr>
          <p:nvPr>
            <p:ph type="title"/>
          </p:nvPr>
        </p:nvSpPr>
        <p:spPr>
          <a:xfrm>
            <a:off x="1176875" y="2180526"/>
            <a:ext cx="3795900" cy="232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en-US" sz="4500" b="1">
                <a:solidFill>
                  <a:srgbClr val="351C75"/>
                </a:solidFill>
                <a:latin typeface="Montserrat"/>
                <a:ea typeface="Montserrat"/>
                <a:cs typeface="Montserrat"/>
                <a:sym typeface="Montserrat"/>
              </a:rPr>
              <a:t>The journey is better with friends</a:t>
            </a:r>
            <a:endParaRPr sz="4100">
              <a:solidFill>
                <a:srgbClr val="351C75"/>
              </a:solidFill>
              <a:latin typeface="Montserrat"/>
              <a:ea typeface="Montserrat"/>
              <a:cs typeface="Montserrat"/>
              <a:sym typeface="Montserrat"/>
            </a:endParaRPr>
          </a:p>
        </p:txBody>
      </p:sp>
      <p:pic>
        <p:nvPicPr>
          <p:cNvPr id="384" name="Google Shape;384;p28" descr="Diagram, schematic&#10;&#10;Description automatically generated"/>
          <p:cNvPicPr preferRelativeResize="0">
            <a:picLocks noGrp="1"/>
          </p:cNvPicPr>
          <p:nvPr>
            <p:ph type="body" idx="1"/>
          </p:nvPr>
        </p:nvPicPr>
        <p:blipFill rotWithShape="1">
          <a:blip r:embed="rId4">
            <a:alphaModFix/>
          </a:blip>
          <a:srcRect/>
          <a:stretch/>
        </p:blipFill>
        <p:spPr>
          <a:xfrm>
            <a:off x="5359151" y="1561934"/>
            <a:ext cx="6107166" cy="372537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4: Wrap up</a:t>
            </a:r>
            <a:endParaRPr b="1">
              <a:solidFill>
                <a:srgbClr val="351C75"/>
              </a:solidFill>
              <a:latin typeface="Montserrat"/>
              <a:ea typeface="Montserrat"/>
              <a:cs typeface="Montserrat"/>
              <a:sym typeface="Montserrat"/>
            </a:endParaRPr>
          </a:p>
        </p:txBody>
      </p:sp>
      <p:sp>
        <p:nvSpPr>
          <p:cNvPr id="390" name="Google Shape;390;p29"/>
          <p:cNvSpPr txBox="1">
            <a:spLocks noGrp="1"/>
          </p:cNvSpPr>
          <p:nvPr>
            <p:ph type="body" idx="1"/>
          </p:nvPr>
        </p:nvSpPr>
        <p:spPr>
          <a:xfrm>
            <a:off x="5034625" y="2960825"/>
            <a:ext cx="5691000" cy="208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Montserrat"/>
              <a:buChar char="•"/>
            </a:pPr>
            <a:r>
              <a:rPr lang="en-US">
                <a:latin typeface="Montserrat"/>
                <a:ea typeface="Montserrat"/>
                <a:cs typeface="Montserrat"/>
                <a:sym typeface="Montserrat"/>
              </a:rPr>
              <a:t>Connect with Your Why </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Master Your Motivation </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Build Your Team </a:t>
            </a:r>
            <a:endParaRPr>
              <a:latin typeface="Montserrat"/>
              <a:ea typeface="Montserrat"/>
              <a:cs typeface="Montserrat"/>
              <a:sym typeface="Montserrat"/>
            </a:endParaRPr>
          </a:p>
        </p:txBody>
      </p:sp>
      <p:pic>
        <p:nvPicPr>
          <p:cNvPr id="391" name="Google Shape;391;p29"/>
          <p:cNvPicPr preferRelativeResize="0"/>
          <p:nvPr/>
        </p:nvPicPr>
        <p:blipFill rotWithShape="1">
          <a:blip r:embed="rId3">
            <a:alphaModFix/>
          </a:blip>
          <a:srcRect l="7733" t="7880" r="6237" b="8015"/>
          <a:stretch/>
        </p:blipFill>
        <p:spPr>
          <a:xfrm>
            <a:off x="471325" y="2031025"/>
            <a:ext cx="4030876" cy="3940400"/>
          </a:xfrm>
          <a:prstGeom prst="rect">
            <a:avLst/>
          </a:prstGeom>
          <a:noFill/>
          <a:ln>
            <a:noFill/>
          </a:ln>
        </p:spPr>
      </p:pic>
      <p:pic>
        <p:nvPicPr>
          <p:cNvPr id="392" name="Google Shape;392;p29"/>
          <p:cNvPicPr preferRelativeResize="0"/>
          <p:nvPr/>
        </p:nvPicPr>
        <p:blipFill>
          <a:blip r:embed="rId4">
            <a:alphaModFix/>
          </a:blip>
          <a:stretch>
            <a:fillRect/>
          </a:stretch>
        </p:blipFill>
        <p:spPr>
          <a:xfrm>
            <a:off x="909975" y="1614389"/>
            <a:ext cx="10026274" cy="105075"/>
          </a:xfrm>
          <a:prstGeom prst="rect">
            <a:avLst/>
          </a:prstGeom>
          <a:noFill/>
          <a:ln>
            <a:noFill/>
          </a:ln>
        </p:spPr>
      </p:pic>
      <p:pic>
        <p:nvPicPr>
          <p:cNvPr id="393" name="Google Shape;393;p29"/>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116a8577a4a_1_286"/>
          <p:cNvPicPr preferRelativeResize="0"/>
          <p:nvPr/>
        </p:nvPicPr>
        <p:blipFill rotWithShape="1">
          <a:blip r:embed="rId3">
            <a:alphaModFix/>
          </a:blip>
          <a:srcRect l="10276" t="13417" r="13258" b="16774"/>
          <a:stretch/>
        </p:blipFill>
        <p:spPr>
          <a:xfrm>
            <a:off x="1221675" y="856988"/>
            <a:ext cx="5633950" cy="5144026"/>
          </a:xfrm>
          <a:prstGeom prst="rect">
            <a:avLst/>
          </a:prstGeom>
          <a:noFill/>
          <a:ln>
            <a:noFill/>
          </a:ln>
        </p:spPr>
      </p:pic>
      <p:sp>
        <p:nvSpPr>
          <p:cNvPr id="400" name="Google Shape;400;g116a8577a4a_1_286"/>
          <p:cNvSpPr txBox="1"/>
          <p:nvPr/>
        </p:nvSpPr>
        <p:spPr>
          <a:xfrm>
            <a:off x="8353075" y="3304064"/>
            <a:ext cx="32694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a:solidFill>
                  <a:srgbClr val="351C75"/>
                </a:solidFill>
                <a:latin typeface="Montserrat SemiBold"/>
                <a:ea typeface="Montserrat SemiBold"/>
                <a:cs typeface="Montserrat SemiBold"/>
                <a:sym typeface="Montserrat SemiBold"/>
              </a:rPr>
              <a:t>Make it Happen</a:t>
            </a:r>
            <a:endParaRPr sz="3800">
              <a:solidFill>
                <a:srgbClr val="351C75"/>
              </a:solidFill>
              <a:latin typeface="Montserrat SemiBold"/>
              <a:ea typeface="Montserrat SemiBold"/>
              <a:cs typeface="Montserrat SemiBold"/>
              <a:sym typeface="Montserrat SemiBold"/>
            </a:endParaRPr>
          </a:p>
        </p:txBody>
      </p:sp>
      <p:sp>
        <p:nvSpPr>
          <p:cNvPr id="401" name="Google Shape;401;g116a8577a4a_1_286"/>
          <p:cNvSpPr txBox="1"/>
          <p:nvPr/>
        </p:nvSpPr>
        <p:spPr>
          <a:xfrm>
            <a:off x="8204000" y="1634688"/>
            <a:ext cx="3269400" cy="150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800">
                <a:solidFill>
                  <a:srgbClr val="351C75"/>
                </a:solidFill>
                <a:latin typeface="Montserrat SemiBold"/>
                <a:ea typeface="Montserrat SemiBold"/>
                <a:cs typeface="Montserrat SemiBold"/>
                <a:sym typeface="Montserrat SemiBold"/>
              </a:rPr>
              <a:t>04</a:t>
            </a:r>
            <a:endParaRPr sz="11800">
              <a:solidFill>
                <a:srgbClr val="351C75"/>
              </a:solidFill>
              <a:latin typeface="Montserrat SemiBold"/>
              <a:ea typeface="Montserrat SemiBold"/>
              <a:cs typeface="Montserrat SemiBold"/>
              <a:sym typeface="Montserrat SemiBold"/>
            </a:endParaRPr>
          </a:p>
        </p:txBody>
      </p:sp>
      <p:pic>
        <p:nvPicPr>
          <p:cNvPr id="402" name="Google Shape;402;g116a8577a4a_1_286"/>
          <p:cNvPicPr preferRelativeResize="0"/>
          <p:nvPr/>
        </p:nvPicPr>
        <p:blipFill>
          <a:blip r:embed="rId4">
            <a:alphaModFix/>
          </a:blip>
          <a:stretch>
            <a:fillRect/>
          </a:stretch>
        </p:blipFill>
        <p:spPr>
          <a:xfrm>
            <a:off x="9459298" y="5694650"/>
            <a:ext cx="2703435" cy="1325574"/>
          </a:xfrm>
          <a:prstGeom prst="rect">
            <a:avLst/>
          </a:prstGeom>
          <a:noFill/>
          <a:ln>
            <a:noFill/>
          </a:ln>
        </p:spPr>
      </p:pic>
      <p:pic>
        <p:nvPicPr>
          <p:cNvPr id="403" name="Google Shape;403;g116a8577a4a_1_286"/>
          <p:cNvPicPr preferRelativeResize="0"/>
          <p:nvPr/>
        </p:nvPicPr>
        <p:blipFill>
          <a:blip r:embed="rId5">
            <a:alphaModFix/>
          </a:blip>
          <a:stretch>
            <a:fillRect/>
          </a:stretch>
        </p:blipFill>
        <p:spPr>
          <a:xfrm>
            <a:off x="7386275" y="4482650"/>
            <a:ext cx="4687425" cy="105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5: MAKE IT HAPPEN </a:t>
            </a:r>
            <a:endParaRPr b="1">
              <a:solidFill>
                <a:srgbClr val="351C75"/>
              </a:solidFill>
              <a:latin typeface="Montserrat"/>
              <a:ea typeface="Montserrat"/>
              <a:cs typeface="Montserrat"/>
              <a:sym typeface="Montserrat"/>
            </a:endParaRPr>
          </a:p>
        </p:txBody>
      </p:sp>
      <p:sp>
        <p:nvSpPr>
          <p:cNvPr id="410" name="Google Shape;410;p30"/>
          <p:cNvSpPr txBox="1">
            <a:spLocks noGrp="1"/>
          </p:cNvSpPr>
          <p:nvPr>
            <p:ph type="body" idx="1"/>
          </p:nvPr>
        </p:nvSpPr>
        <p:spPr>
          <a:xfrm>
            <a:off x="838200" y="1901825"/>
            <a:ext cx="10515600" cy="41466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Clr>
                <a:schemeClr val="dk1"/>
              </a:buClr>
              <a:buSzPct val="100000"/>
              <a:buNone/>
            </a:pPr>
            <a:r>
              <a:rPr lang="en-US">
                <a:latin typeface="Montserrat"/>
                <a:ea typeface="Montserrat"/>
                <a:cs typeface="Montserrat"/>
                <a:sym typeface="Montserrat"/>
              </a:rPr>
              <a:t>One Journey Is Many Steps. The great doesn’t happen through impulse alone and is a succession of little things that are brought together. VINCENT VAN GOGH, from a letter to his brother Theo</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The Art of the Start</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Do the Easiest Task First</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Seek Outside Help</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Commit to Act </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You Can Trigger Success. (Timers, alarms, alerts, pre-orders)pg157</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Anticipate Obstacles and Determine Your Response </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Experiment until You Nail It </a:t>
            </a:r>
            <a:endParaRPr>
              <a:latin typeface="Montserrat"/>
              <a:ea typeface="Montserrat"/>
              <a:cs typeface="Montserrat"/>
              <a:sym typeface="Montserrat"/>
            </a:endParaRPr>
          </a:p>
          <a:p>
            <a:pPr marL="228600" lvl="0" indent="-188595"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The Other Half of the Job (“If I do my full duty, the rest will take care of itself.”)</a:t>
            </a:r>
            <a:endParaRPr>
              <a:latin typeface="Montserrat"/>
              <a:ea typeface="Montserrat"/>
              <a:cs typeface="Montserrat"/>
              <a:sym typeface="Montserrat"/>
            </a:endParaRPr>
          </a:p>
        </p:txBody>
      </p:sp>
      <p:pic>
        <p:nvPicPr>
          <p:cNvPr id="411" name="Google Shape;411;p30"/>
          <p:cNvPicPr preferRelativeResize="0"/>
          <p:nvPr/>
        </p:nvPicPr>
        <p:blipFill>
          <a:blip r:embed="rId3">
            <a:alphaModFix/>
          </a:blip>
          <a:stretch>
            <a:fillRect/>
          </a:stretch>
        </p:blipFill>
        <p:spPr>
          <a:xfrm>
            <a:off x="909975" y="1538189"/>
            <a:ext cx="10026274" cy="105075"/>
          </a:xfrm>
          <a:prstGeom prst="rect">
            <a:avLst/>
          </a:prstGeom>
          <a:noFill/>
          <a:ln>
            <a:noFill/>
          </a:ln>
        </p:spPr>
      </p:pic>
      <p:pic>
        <p:nvPicPr>
          <p:cNvPr id="412" name="Google Shape;412;p30"/>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31"/>
          <p:cNvSpPr txBox="1">
            <a:spLocks noGrp="1"/>
          </p:cNvSpPr>
          <p:nvPr>
            <p:ph type="body" idx="1"/>
          </p:nvPr>
        </p:nvSpPr>
        <p:spPr>
          <a:xfrm>
            <a:off x="648925" y="653175"/>
            <a:ext cx="3505500" cy="5654700"/>
          </a:xfrm>
          <a:prstGeom prst="rect">
            <a:avLst/>
          </a:prstGeom>
          <a:solidFill>
            <a:srgbClr val="351C75"/>
          </a:solid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None/>
            </a:pPr>
            <a:endParaRPr sz="2000">
              <a:solidFill>
                <a:schemeClr val="lt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000">
              <a:solidFill>
                <a:schemeClr val="lt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000">
              <a:solidFill>
                <a:schemeClr val="lt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000">
              <a:solidFill>
                <a:schemeClr val="l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1"/>
                </a:solidFill>
                <a:latin typeface="Montserrat"/>
                <a:ea typeface="Montserrat"/>
                <a:cs typeface="Montserrat"/>
                <a:sym typeface="Montserrat"/>
              </a:rPr>
              <a:t>Visibility Is Essential. It is good to repeat and review what is good twice and thrice over. </a:t>
            </a:r>
            <a:endParaRPr sz="2000">
              <a:solidFill>
                <a:schemeClr val="l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1"/>
                </a:solidFill>
                <a:latin typeface="Montserrat"/>
                <a:ea typeface="Montserrat"/>
                <a:cs typeface="Montserrat"/>
                <a:sym typeface="Montserrat"/>
              </a:rPr>
              <a:t>-</a:t>
            </a:r>
            <a:r>
              <a:rPr lang="en-US" sz="2000" b="1">
                <a:solidFill>
                  <a:schemeClr val="lt1"/>
                </a:solidFill>
                <a:latin typeface="Montserrat"/>
                <a:ea typeface="Montserrat"/>
                <a:cs typeface="Montserrat"/>
                <a:sym typeface="Montserrat"/>
              </a:rPr>
              <a:t> Plato, Gorgias</a:t>
            </a:r>
            <a:endParaRPr sz="2000" b="1">
              <a:solidFill>
                <a:schemeClr val="lt1"/>
              </a:solidFill>
              <a:latin typeface="Montserrat"/>
              <a:ea typeface="Montserrat"/>
              <a:cs typeface="Montserrat"/>
              <a:sym typeface="Montserrat"/>
            </a:endParaRPr>
          </a:p>
        </p:txBody>
      </p:sp>
      <p:pic>
        <p:nvPicPr>
          <p:cNvPr id="418" name="Google Shape;418;p31" descr="Text&#10;&#10;Description automatically generated"/>
          <p:cNvPicPr preferRelativeResize="0"/>
          <p:nvPr/>
        </p:nvPicPr>
        <p:blipFill rotWithShape="1">
          <a:blip r:embed="rId3">
            <a:alphaModFix/>
          </a:blip>
          <a:srcRect/>
          <a:stretch/>
        </p:blipFill>
        <p:spPr>
          <a:xfrm>
            <a:off x="4720250" y="-152400"/>
            <a:ext cx="7342776" cy="6810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32"/>
          <p:cNvSpPr txBox="1">
            <a:spLocks noGrp="1"/>
          </p:cNvSpPr>
          <p:nvPr>
            <p:ph type="title"/>
          </p:nvPr>
        </p:nvSpPr>
        <p:spPr>
          <a:xfrm>
            <a:off x="678475" y="489456"/>
            <a:ext cx="11139900" cy="142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sz="3800" b="1">
                <a:solidFill>
                  <a:srgbClr val="351C75"/>
                </a:solidFill>
                <a:latin typeface="Montserrat"/>
                <a:ea typeface="Montserrat"/>
                <a:cs typeface="Montserrat"/>
                <a:sym typeface="Montserrat"/>
              </a:rPr>
              <a:t>Quarterly Review </a:t>
            </a:r>
            <a:endParaRPr sz="3800" b="1">
              <a:solidFill>
                <a:srgbClr val="351C75"/>
              </a:solidFill>
              <a:latin typeface="Montserrat"/>
              <a:ea typeface="Montserrat"/>
              <a:cs typeface="Montserrat"/>
              <a:sym typeface="Montserrat"/>
            </a:endParaRPr>
          </a:p>
          <a:p>
            <a:pPr marL="0" lvl="0" indent="0" algn="l" rtl="0">
              <a:lnSpc>
                <a:spcPct val="90000"/>
              </a:lnSpc>
              <a:spcBef>
                <a:spcPts val="0"/>
              </a:spcBef>
              <a:spcAft>
                <a:spcPts val="0"/>
              </a:spcAft>
              <a:buClr>
                <a:schemeClr val="lt1"/>
              </a:buClr>
              <a:buSzPts val="3000"/>
              <a:buFont typeface="Calibri"/>
              <a:buNone/>
            </a:pPr>
            <a:endParaRPr sz="3800" b="1">
              <a:solidFill>
                <a:srgbClr val="351C75"/>
              </a:solidFill>
              <a:latin typeface="Montserrat"/>
              <a:ea typeface="Montserrat"/>
              <a:cs typeface="Montserrat"/>
              <a:sym typeface="Montserrat"/>
            </a:endParaRPr>
          </a:p>
        </p:txBody>
      </p:sp>
      <p:cxnSp>
        <p:nvCxnSpPr>
          <p:cNvPr id="424" name="Google Shape;424;p32"/>
          <p:cNvCxnSpPr/>
          <p:nvPr/>
        </p:nvCxnSpPr>
        <p:spPr>
          <a:xfrm>
            <a:off x="4724400" y="1479733"/>
            <a:ext cx="2743200" cy="0"/>
          </a:xfrm>
          <a:prstGeom prst="straightConnector1">
            <a:avLst/>
          </a:prstGeom>
          <a:noFill/>
          <a:ln w="19050" cap="flat" cmpd="sng">
            <a:solidFill>
              <a:schemeClr val="lt1">
                <a:alpha val="74901"/>
              </a:schemeClr>
            </a:solidFill>
            <a:prstDash val="solid"/>
            <a:miter lim="800000"/>
            <a:headEnd type="none" w="sm" len="sm"/>
            <a:tailEnd type="none" w="sm" len="sm"/>
          </a:ln>
        </p:spPr>
      </p:cxnSp>
      <p:pic>
        <p:nvPicPr>
          <p:cNvPr id="425" name="Google Shape;425;p32"/>
          <p:cNvPicPr preferRelativeResize="0">
            <a:picLocks noGrp="1"/>
          </p:cNvPicPr>
          <p:nvPr>
            <p:ph type="body" idx="1"/>
          </p:nvPr>
        </p:nvPicPr>
        <p:blipFill rotWithShape="1">
          <a:blip r:embed="rId3">
            <a:alphaModFix/>
          </a:blip>
          <a:srcRect/>
          <a:stretch/>
        </p:blipFill>
        <p:spPr>
          <a:xfrm>
            <a:off x="298740" y="2127299"/>
            <a:ext cx="11496900" cy="3362700"/>
          </a:xfrm>
          <a:prstGeom prst="rect">
            <a:avLst/>
          </a:prstGeom>
          <a:noFill/>
          <a:ln>
            <a:noFill/>
          </a:ln>
        </p:spPr>
      </p:pic>
      <p:pic>
        <p:nvPicPr>
          <p:cNvPr id="426" name="Google Shape;426;p32"/>
          <p:cNvPicPr preferRelativeResize="0"/>
          <p:nvPr/>
        </p:nvPicPr>
        <p:blipFill>
          <a:blip r:embed="rId4">
            <a:alphaModFix/>
          </a:blip>
          <a:stretch>
            <a:fillRect/>
          </a:stretch>
        </p:blipFill>
        <p:spPr>
          <a:xfrm>
            <a:off x="757575" y="1538189"/>
            <a:ext cx="10026274" cy="105075"/>
          </a:xfrm>
          <a:prstGeom prst="rect">
            <a:avLst/>
          </a:prstGeom>
          <a:noFill/>
          <a:ln>
            <a:noFill/>
          </a:ln>
        </p:spPr>
      </p:pic>
      <p:pic>
        <p:nvPicPr>
          <p:cNvPr id="427" name="Google Shape;427;p32"/>
          <p:cNvPicPr preferRelativeResize="0"/>
          <p:nvPr/>
        </p:nvPicPr>
        <p:blipFill>
          <a:blip r:embed="rId5">
            <a:alphaModFix/>
          </a:blip>
          <a:stretch>
            <a:fillRect/>
          </a:stretch>
        </p:blipFill>
        <p:spPr>
          <a:xfrm>
            <a:off x="9306898" y="5542250"/>
            <a:ext cx="2703435" cy="1325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
          <p:cNvPicPr preferRelativeResize="0"/>
          <p:nvPr/>
        </p:nvPicPr>
        <p:blipFill>
          <a:blip r:embed="rId3">
            <a:alphaModFix/>
          </a:blip>
          <a:stretch>
            <a:fillRect/>
          </a:stretch>
        </p:blipFill>
        <p:spPr>
          <a:xfrm>
            <a:off x="10650" y="0"/>
            <a:ext cx="6857999" cy="6857999"/>
          </a:xfrm>
          <a:prstGeom prst="rect">
            <a:avLst/>
          </a:prstGeom>
          <a:noFill/>
          <a:ln>
            <a:noFill/>
          </a:ln>
        </p:spPr>
      </p:pic>
      <p:sp>
        <p:nvSpPr>
          <p:cNvPr id="114" name="Google Shape;114;p1"/>
          <p:cNvSpPr txBox="1"/>
          <p:nvPr/>
        </p:nvSpPr>
        <p:spPr>
          <a:xfrm>
            <a:off x="7366800" y="2021450"/>
            <a:ext cx="42171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rgbClr val="351C75"/>
                </a:solidFill>
                <a:latin typeface="Montserrat"/>
                <a:ea typeface="Montserrat"/>
                <a:cs typeface="Montserrat"/>
                <a:sym typeface="Montserrat"/>
              </a:rPr>
              <a:t>Author:</a:t>
            </a:r>
            <a:r>
              <a:rPr lang="en-US" sz="1700" b="1">
                <a:latin typeface="Montserrat"/>
                <a:ea typeface="Montserrat"/>
                <a:cs typeface="Montserrat"/>
                <a:sym typeface="Montserrat"/>
              </a:rPr>
              <a:t> </a:t>
            </a:r>
            <a:endParaRPr sz="1700" b="1">
              <a:latin typeface="Montserrat"/>
              <a:ea typeface="Montserrat"/>
              <a:cs typeface="Montserrat"/>
              <a:sym typeface="Montserrat"/>
            </a:endParaRPr>
          </a:p>
          <a:p>
            <a:pPr marL="0" lvl="0" indent="0" algn="l" rtl="0">
              <a:spcBef>
                <a:spcPts val="0"/>
              </a:spcBef>
              <a:spcAft>
                <a:spcPts val="0"/>
              </a:spcAft>
              <a:buNone/>
            </a:pPr>
            <a:endParaRPr sz="1700">
              <a:latin typeface="Montserrat"/>
              <a:ea typeface="Montserrat"/>
              <a:cs typeface="Montserrat"/>
              <a:sym typeface="Montserrat"/>
            </a:endParaRPr>
          </a:p>
          <a:p>
            <a:pPr marL="0" lvl="0" indent="0" algn="l" rtl="0">
              <a:spcBef>
                <a:spcPts val="0"/>
              </a:spcBef>
              <a:spcAft>
                <a:spcPts val="0"/>
              </a:spcAft>
              <a:buNone/>
            </a:pPr>
            <a:r>
              <a:rPr lang="en-US" sz="1700">
                <a:latin typeface="Montserrat"/>
                <a:ea typeface="Montserrat"/>
                <a:cs typeface="Montserrat"/>
                <a:sym typeface="Montserrat"/>
              </a:rPr>
              <a:t>Michael Hyatt</a:t>
            </a:r>
            <a:endParaRPr sz="1700">
              <a:latin typeface="Montserrat"/>
              <a:ea typeface="Montserrat"/>
              <a:cs typeface="Montserrat"/>
              <a:sym typeface="Montserrat"/>
            </a:endParaRPr>
          </a:p>
          <a:p>
            <a:pPr marL="0" lvl="0" indent="0" algn="l" rtl="0">
              <a:spcBef>
                <a:spcPts val="0"/>
              </a:spcBef>
              <a:spcAft>
                <a:spcPts val="0"/>
              </a:spcAft>
              <a:buNone/>
            </a:pPr>
            <a:endParaRPr sz="1700">
              <a:latin typeface="Montserrat"/>
              <a:ea typeface="Montserrat"/>
              <a:cs typeface="Montserrat"/>
              <a:sym typeface="Montserrat"/>
            </a:endParaRPr>
          </a:p>
          <a:p>
            <a:pPr marL="0" lvl="0" indent="0" algn="l" rtl="0">
              <a:spcBef>
                <a:spcPts val="0"/>
              </a:spcBef>
              <a:spcAft>
                <a:spcPts val="0"/>
              </a:spcAft>
              <a:buNone/>
            </a:pPr>
            <a:endParaRPr sz="1700">
              <a:latin typeface="Montserrat"/>
              <a:ea typeface="Montserrat"/>
              <a:cs typeface="Montserrat"/>
              <a:sym typeface="Montserrat"/>
            </a:endParaRPr>
          </a:p>
          <a:p>
            <a:pPr marL="0" lvl="0" indent="0" algn="l" rtl="0">
              <a:spcBef>
                <a:spcPts val="0"/>
              </a:spcBef>
              <a:spcAft>
                <a:spcPts val="0"/>
              </a:spcAft>
              <a:buNone/>
            </a:pPr>
            <a:r>
              <a:rPr lang="en-US" sz="1700" b="1">
                <a:solidFill>
                  <a:srgbClr val="351C75"/>
                </a:solidFill>
                <a:latin typeface="Montserrat"/>
                <a:ea typeface="Montserrat"/>
                <a:cs typeface="Montserrat"/>
                <a:sym typeface="Montserrat"/>
              </a:rPr>
              <a:t>Reviewer:</a:t>
            </a:r>
            <a:endParaRPr sz="1700" b="1">
              <a:solidFill>
                <a:srgbClr val="351C75"/>
              </a:solidFill>
              <a:latin typeface="Montserrat"/>
              <a:ea typeface="Montserrat"/>
              <a:cs typeface="Montserrat"/>
              <a:sym typeface="Montserrat"/>
            </a:endParaRPr>
          </a:p>
          <a:p>
            <a:pPr marL="0" lvl="0" indent="0" algn="l" rtl="0">
              <a:spcBef>
                <a:spcPts val="0"/>
              </a:spcBef>
              <a:spcAft>
                <a:spcPts val="0"/>
              </a:spcAft>
              <a:buNone/>
            </a:pPr>
            <a:endParaRPr sz="1700">
              <a:latin typeface="Montserrat"/>
              <a:ea typeface="Montserrat"/>
              <a:cs typeface="Montserrat"/>
              <a:sym typeface="Montserrat"/>
            </a:endParaRPr>
          </a:p>
          <a:p>
            <a:pPr marL="0" lvl="0" indent="0" algn="l" rtl="0">
              <a:spcBef>
                <a:spcPts val="0"/>
              </a:spcBef>
              <a:spcAft>
                <a:spcPts val="0"/>
              </a:spcAft>
              <a:buNone/>
            </a:pPr>
            <a:r>
              <a:rPr lang="en-US" sz="1700">
                <a:latin typeface="Montserrat"/>
                <a:ea typeface="Montserrat"/>
                <a:cs typeface="Montserrat"/>
                <a:sym typeface="Montserrat"/>
              </a:rPr>
              <a:t>Brenda Abeja</a:t>
            </a:r>
            <a:endParaRPr sz="1700">
              <a:latin typeface="Montserrat"/>
              <a:ea typeface="Montserrat"/>
              <a:cs typeface="Montserrat"/>
              <a:sym typeface="Montserrat"/>
            </a:endParaRPr>
          </a:p>
          <a:p>
            <a:pPr marL="0" lvl="0" indent="0" algn="l" rtl="0">
              <a:spcBef>
                <a:spcPts val="0"/>
              </a:spcBef>
              <a:spcAft>
                <a:spcPts val="0"/>
              </a:spcAft>
              <a:buNone/>
            </a:pPr>
            <a:r>
              <a:rPr lang="en-US" sz="1700">
                <a:latin typeface="Montserrat"/>
                <a:ea typeface="Montserrat"/>
                <a:cs typeface="Montserrat"/>
                <a:sym typeface="Montserrat"/>
              </a:rPr>
              <a:t>Co-founder, Eaglelite Associates</a:t>
            </a:r>
            <a:endParaRPr sz="1700">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5: Wrap up</a:t>
            </a:r>
            <a:endParaRPr>
              <a:solidFill>
                <a:srgbClr val="351C75"/>
              </a:solidFill>
              <a:latin typeface="Montserrat"/>
              <a:ea typeface="Montserrat"/>
              <a:cs typeface="Montserrat"/>
              <a:sym typeface="Montserrat"/>
            </a:endParaRPr>
          </a:p>
        </p:txBody>
      </p:sp>
      <p:sp>
        <p:nvSpPr>
          <p:cNvPr id="433" name="Google Shape;433;p33"/>
          <p:cNvSpPr txBox="1">
            <a:spLocks noGrp="1"/>
          </p:cNvSpPr>
          <p:nvPr>
            <p:ph type="body" idx="1"/>
          </p:nvPr>
        </p:nvSpPr>
        <p:spPr>
          <a:xfrm>
            <a:off x="4800350" y="2873375"/>
            <a:ext cx="6553500" cy="3303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Montserrat"/>
              <a:buChar char="•"/>
            </a:pPr>
            <a:r>
              <a:rPr lang="en-US">
                <a:latin typeface="Montserrat"/>
                <a:ea typeface="Montserrat"/>
                <a:cs typeface="Montserrat"/>
                <a:sym typeface="Montserrat"/>
              </a:rPr>
              <a:t>Break Down Big Goals into Manageable Next Steps</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Utilize Activation Triggers</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Schedule Regular Goal Reviews </a:t>
            </a:r>
            <a:endParaRPr>
              <a:latin typeface="Montserrat"/>
              <a:ea typeface="Montserrat"/>
              <a:cs typeface="Montserrat"/>
              <a:sym typeface="Montserrat"/>
            </a:endParaRPr>
          </a:p>
        </p:txBody>
      </p:sp>
      <p:pic>
        <p:nvPicPr>
          <p:cNvPr id="434" name="Google Shape;434;p33"/>
          <p:cNvPicPr preferRelativeResize="0"/>
          <p:nvPr/>
        </p:nvPicPr>
        <p:blipFill rotWithShape="1">
          <a:blip r:embed="rId3">
            <a:alphaModFix/>
          </a:blip>
          <a:srcRect l="7733" t="7880" r="6237" b="8015"/>
          <a:stretch/>
        </p:blipFill>
        <p:spPr>
          <a:xfrm>
            <a:off x="471325" y="2031025"/>
            <a:ext cx="4030876" cy="3940400"/>
          </a:xfrm>
          <a:prstGeom prst="rect">
            <a:avLst/>
          </a:prstGeom>
          <a:noFill/>
          <a:ln>
            <a:noFill/>
          </a:ln>
        </p:spPr>
      </p:pic>
      <p:pic>
        <p:nvPicPr>
          <p:cNvPr id="435" name="Google Shape;435;p33"/>
          <p:cNvPicPr preferRelativeResize="0"/>
          <p:nvPr/>
        </p:nvPicPr>
        <p:blipFill>
          <a:blip r:embed="rId4">
            <a:alphaModFix/>
          </a:blip>
          <a:stretch>
            <a:fillRect/>
          </a:stretch>
        </p:blipFill>
        <p:spPr>
          <a:xfrm>
            <a:off x="909975" y="1614389"/>
            <a:ext cx="10026274" cy="105075"/>
          </a:xfrm>
          <a:prstGeom prst="rect">
            <a:avLst/>
          </a:prstGeom>
          <a:noFill/>
          <a:ln>
            <a:noFill/>
          </a:ln>
        </p:spPr>
      </p:pic>
      <p:pic>
        <p:nvPicPr>
          <p:cNvPr id="436" name="Google Shape;436;p33"/>
          <p:cNvPicPr preferRelativeResize="0"/>
          <p:nvPr/>
        </p:nvPicPr>
        <p:blipFill>
          <a:blip r:embed="rId5">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16a8577a4a_1_302"/>
          <p:cNvSpPr txBox="1">
            <a:spLocks noGrp="1"/>
          </p:cNvSpPr>
          <p:nvPr>
            <p:ph type="title"/>
          </p:nvPr>
        </p:nvSpPr>
        <p:spPr>
          <a:xfrm>
            <a:off x="741513" y="19237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Who we are:</a:t>
            </a:r>
            <a:endParaRPr b="1">
              <a:solidFill>
                <a:srgbClr val="351C75"/>
              </a:solidFill>
              <a:latin typeface="Montserrat"/>
              <a:ea typeface="Montserrat"/>
              <a:cs typeface="Montserrat"/>
              <a:sym typeface="Montserrat"/>
            </a:endParaRPr>
          </a:p>
        </p:txBody>
      </p:sp>
      <p:sp>
        <p:nvSpPr>
          <p:cNvPr id="442" name="Google Shape;442;g116a8577a4a_1_302"/>
          <p:cNvSpPr txBox="1">
            <a:spLocks noGrp="1"/>
          </p:cNvSpPr>
          <p:nvPr>
            <p:ph type="body" idx="1"/>
          </p:nvPr>
        </p:nvSpPr>
        <p:spPr>
          <a:xfrm>
            <a:off x="924200" y="3731833"/>
            <a:ext cx="10437300" cy="2578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ts val="1100"/>
              <a:buNone/>
            </a:pPr>
            <a:r>
              <a:rPr lang="en-US" sz="1700">
                <a:latin typeface="Montserrat"/>
                <a:ea typeface="Montserrat"/>
                <a:cs typeface="Montserrat"/>
                <a:sym typeface="Montserrat"/>
              </a:rPr>
              <a:t>We are a </a:t>
            </a:r>
            <a:r>
              <a:rPr lang="en-US" sz="1700" b="1">
                <a:latin typeface="Montserrat"/>
                <a:ea typeface="Montserrat"/>
                <a:cs typeface="Montserrat"/>
                <a:sym typeface="Montserrat"/>
              </a:rPr>
              <a:t>leadership consultancy</a:t>
            </a:r>
            <a:r>
              <a:rPr lang="en-US" sz="1700">
                <a:latin typeface="Montserrat"/>
                <a:ea typeface="Montserrat"/>
                <a:cs typeface="Montserrat"/>
                <a:sym typeface="Montserrat"/>
              </a:rPr>
              <a:t> and </a:t>
            </a:r>
            <a:r>
              <a:rPr lang="en-US" sz="1700" b="1">
                <a:latin typeface="Montserrat"/>
                <a:ea typeface="Montserrat"/>
                <a:cs typeface="Montserrat"/>
                <a:sym typeface="Montserrat"/>
              </a:rPr>
              <a:t>performance coaching</a:t>
            </a:r>
            <a:r>
              <a:rPr lang="en-US" sz="1700">
                <a:latin typeface="Montserrat"/>
                <a:ea typeface="Montserrat"/>
                <a:cs typeface="Montserrat"/>
                <a:sym typeface="Montserrat"/>
              </a:rPr>
              <a:t> </a:t>
            </a:r>
            <a:r>
              <a:rPr lang="en-US" sz="1700" b="1">
                <a:latin typeface="Montserrat"/>
                <a:ea typeface="Montserrat"/>
                <a:cs typeface="Montserrat"/>
                <a:sym typeface="Montserrat"/>
              </a:rPr>
              <a:t>and management</a:t>
            </a:r>
            <a:r>
              <a:rPr lang="en-US" sz="1700">
                <a:latin typeface="Montserrat"/>
                <a:ea typeface="Montserrat"/>
                <a:cs typeface="Montserrat"/>
                <a:sym typeface="Montserrat"/>
              </a:rPr>
              <a:t> company. </a:t>
            </a:r>
            <a:endParaRPr sz="17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None/>
            </a:pPr>
            <a:endParaRPr sz="17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700">
                <a:latin typeface="Montserrat"/>
                <a:ea typeface="Montserrat"/>
                <a:cs typeface="Montserrat"/>
                <a:sym typeface="Montserrat"/>
              </a:rPr>
              <a:t>We work with organizations and individuals; </a:t>
            </a:r>
            <a:r>
              <a:rPr lang="en-US" sz="1700" b="1">
                <a:latin typeface="Montserrat"/>
                <a:ea typeface="Montserrat"/>
                <a:cs typeface="Montserrat"/>
                <a:sym typeface="Montserrat"/>
              </a:rPr>
              <a:t>empowering them to improve their effectiveness at work and in their work</a:t>
            </a:r>
            <a:r>
              <a:rPr lang="en-US" sz="1700">
                <a:latin typeface="Montserrat"/>
                <a:ea typeface="Montserrat"/>
                <a:cs typeface="Montserrat"/>
                <a:sym typeface="Montserrat"/>
              </a:rPr>
              <a:t>.</a:t>
            </a:r>
            <a:endParaRPr sz="17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700">
                <a:latin typeface="Montserrat"/>
                <a:ea typeface="Montserrat"/>
                <a:cs typeface="Montserrat"/>
                <a:sym typeface="Montserrat"/>
              </a:rPr>
              <a:t> </a:t>
            </a:r>
            <a:endParaRPr sz="17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700">
                <a:latin typeface="Montserrat"/>
                <a:ea typeface="Montserrat"/>
                <a:cs typeface="Montserrat"/>
                <a:sym typeface="Montserrat"/>
              </a:rPr>
              <a:t>We partner with and empower professionals in a range of areas to enable positive change to occur. We are building a movement of professionals determined to promote a culture of effectiveness and excellence in their areas of influence.</a:t>
            </a:r>
            <a:endParaRPr sz="1700">
              <a:latin typeface="Montserrat"/>
              <a:ea typeface="Montserrat"/>
              <a:cs typeface="Montserrat"/>
              <a:sym typeface="Montserrat"/>
            </a:endParaRPr>
          </a:p>
          <a:p>
            <a:pPr marL="241300" lvl="0" indent="-50800" algn="l" rtl="0">
              <a:lnSpc>
                <a:spcPct val="90000"/>
              </a:lnSpc>
              <a:spcBef>
                <a:spcPts val="0"/>
              </a:spcBef>
              <a:spcAft>
                <a:spcPts val="0"/>
              </a:spcAft>
              <a:buClr>
                <a:schemeClr val="dk1"/>
              </a:buClr>
              <a:buSzPts val="2800"/>
              <a:buNone/>
            </a:pPr>
            <a:endParaRPr sz="2300">
              <a:latin typeface="Montserrat"/>
              <a:ea typeface="Montserrat"/>
              <a:cs typeface="Montserrat"/>
              <a:sym typeface="Montserrat"/>
            </a:endParaRPr>
          </a:p>
        </p:txBody>
      </p:sp>
      <p:pic>
        <p:nvPicPr>
          <p:cNvPr id="443" name="Google Shape;443;g116a8577a4a_1_302"/>
          <p:cNvPicPr preferRelativeResize="0"/>
          <p:nvPr/>
        </p:nvPicPr>
        <p:blipFill>
          <a:blip r:embed="rId3">
            <a:alphaModFix/>
          </a:blip>
          <a:stretch>
            <a:fillRect/>
          </a:stretch>
        </p:blipFill>
        <p:spPr>
          <a:xfrm>
            <a:off x="838200" y="3249464"/>
            <a:ext cx="10026274" cy="105075"/>
          </a:xfrm>
          <a:prstGeom prst="rect">
            <a:avLst/>
          </a:prstGeom>
          <a:noFill/>
          <a:ln>
            <a:noFill/>
          </a:ln>
        </p:spPr>
      </p:pic>
      <p:pic>
        <p:nvPicPr>
          <p:cNvPr id="444" name="Google Shape;444;g116a8577a4a_1_302"/>
          <p:cNvPicPr preferRelativeResize="0"/>
          <p:nvPr/>
        </p:nvPicPr>
        <p:blipFill>
          <a:blip r:embed="rId4">
            <a:alphaModFix/>
          </a:blip>
          <a:stretch>
            <a:fillRect/>
          </a:stretch>
        </p:blipFill>
        <p:spPr>
          <a:xfrm>
            <a:off x="422436" y="0"/>
            <a:ext cx="4983227" cy="2443425"/>
          </a:xfrm>
          <a:prstGeom prst="rect">
            <a:avLst/>
          </a:prstGeom>
          <a:noFill/>
          <a:ln>
            <a:noFill/>
          </a:ln>
        </p:spPr>
      </p:pic>
      <p:sp>
        <p:nvSpPr>
          <p:cNvPr id="445" name="Google Shape;445;g116a8577a4a_1_302"/>
          <p:cNvSpPr txBox="1"/>
          <p:nvPr/>
        </p:nvSpPr>
        <p:spPr>
          <a:xfrm>
            <a:off x="6782867" y="721517"/>
            <a:ext cx="4081500" cy="1000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200" b="1"/>
              <a:t>For more information:</a:t>
            </a:r>
            <a:r>
              <a:rPr lang="en-US"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Tel: +25677309970 (Allan) or +256781567693 (Brenda) </a:t>
            </a:r>
            <a:endParaRPr sz="1200"/>
          </a:p>
          <a:p>
            <a:pPr marL="0" lvl="0" indent="0" algn="l" rtl="0">
              <a:spcBef>
                <a:spcPts val="0"/>
              </a:spcBef>
              <a:spcAft>
                <a:spcPts val="0"/>
              </a:spcAft>
              <a:buNone/>
            </a:pPr>
            <a:r>
              <a:rPr lang="en-US" sz="1200"/>
              <a:t>Email: eagleliteassociates@gmail.com</a:t>
            </a:r>
            <a:endParaRPr sz="1200"/>
          </a:p>
          <a:p>
            <a:pPr marL="0" lvl="0" indent="0" algn="l" rtl="0">
              <a:spcBef>
                <a:spcPts val="0"/>
              </a:spcBef>
              <a:spcAft>
                <a:spcPts val="0"/>
              </a:spcAft>
              <a:buNone/>
            </a:pP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6a8577a4a_1_310"/>
          <p:cNvSpPr txBox="1">
            <a:spLocks noGrp="1"/>
          </p:cNvSpPr>
          <p:nvPr>
            <p:ph type="body" idx="1"/>
          </p:nvPr>
        </p:nvSpPr>
        <p:spPr>
          <a:xfrm>
            <a:off x="255725" y="357725"/>
            <a:ext cx="12001200" cy="1213500"/>
          </a:xfrm>
          <a:prstGeom prst="rect">
            <a:avLst/>
          </a:prstGeom>
          <a:noFill/>
          <a:ln>
            <a:noFill/>
          </a:ln>
        </p:spPr>
        <p:txBody>
          <a:bodyPr spcFirstLastPara="1" wrap="square" lIns="91425" tIns="45700" rIns="91425" bIns="45700" anchor="t" anchorCtr="0">
            <a:normAutofit lnSpcReduction="10000"/>
          </a:bodyPr>
          <a:lstStyle/>
          <a:p>
            <a:pPr marL="241300" lvl="0" indent="0" algn="l" rtl="0">
              <a:lnSpc>
                <a:spcPct val="90000"/>
              </a:lnSpc>
              <a:spcBef>
                <a:spcPts val="0"/>
              </a:spcBef>
              <a:spcAft>
                <a:spcPts val="0"/>
              </a:spcAft>
              <a:buNone/>
            </a:pPr>
            <a:r>
              <a:rPr lang="en-US" sz="2300">
                <a:latin typeface="Georgia"/>
                <a:ea typeface="Georgia"/>
                <a:cs typeface="Georgia"/>
                <a:sym typeface="Georgia"/>
              </a:rPr>
              <a:t>Led several </a:t>
            </a:r>
            <a:r>
              <a:rPr lang="en-US" sz="2300" b="1">
                <a:latin typeface="Georgia"/>
                <a:ea typeface="Georgia"/>
                <a:cs typeface="Georgia"/>
                <a:sym typeface="Georgia"/>
              </a:rPr>
              <a:t>leadership development program</a:t>
            </a:r>
            <a:r>
              <a:rPr lang="en-US" sz="2300">
                <a:latin typeface="Georgia"/>
                <a:ea typeface="Georgia"/>
                <a:cs typeface="Georgia"/>
                <a:sym typeface="Georgia"/>
              </a:rPr>
              <a:t>s, </a:t>
            </a:r>
            <a:r>
              <a:rPr lang="en-US" sz="2300" b="1">
                <a:latin typeface="Georgia"/>
                <a:ea typeface="Georgia"/>
                <a:cs typeface="Georgia"/>
                <a:sym typeface="Georgia"/>
              </a:rPr>
              <a:t>change initiatives</a:t>
            </a:r>
            <a:r>
              <a:rPr lang="en-US" sz="2300">
                <a:latin typeface="Georgia"/>
                <a:ea typeface="Georgia"/>
                <a:cs typeface="Georgia"/>
                <a:sym typeface="Georgia"/>
              </a:rPr>
              <a:t>, </a:t>
            </a:r>
            <a:r>
              <a:rPr lang="en-US" sz="2300" b="1">
                <a:latin typeface="Georgia"/>
                <a:ea typeface="Georgia"/>
                <a:cs typeface="Georgia"/>
                <a:sym typeface="Georgia"/>
              </a:rPr>
              <a:t>strategic projects</a:t>
            </a:r>
            <a:r>
              <a:rPr lang="en-US" sz="2300">
                <a:latin typeface="Georgia"/>
                <a:ea typeface="Georgia"/>
                <a:cs typeface="Georgia"/>
                <a:sym typeface="Georgia"/>
              </a:rPr>
              <a:t> and </a:t>
            </a:r>
            <a:r>
              <a:rPr lang="en-US" sz="2300" b="1">
                <a:latin typeface="Georgia"/>
                <a:ea typeface="Georgia"/>
                <a:cs typeface="Georgia"/>
                <a:sym typeface="Georgia"/>
              </a:rPr>
              <a:t>performance improvement and coaching programs</a:t>
            </a:r>
            <a:r>
              <a:rPr lang="en-US" sz="2300">
                <a:latin typeface="Georgia"/>
                <a:ea typeface="Georgia"/>
                <a:cs typeface="Georgia"/>
                <a:sym typeface="Georgia"/>
              </a:rPr>
              <a:t> with a </a:t>
            </a:r>
            <a:r>
              <a:rPr lang="en-US" sz="2300" b="1">
                <a:latin typeface="Georgia"/>
                <a:ea typeface="Georgia"/>
                <a:cs typeface="Georgia"/>
                <a:sym typeface="Georgia"/>
              </a:rPr>
              <a:t>growing list of leading national and international institutions </a:t>
            </a:r>
            <a:r>
              <a:rPr lang="en-US" sz="2300">
                <a:latin typeface="Georgia"/>
                <a:ea typeface="Georgia"/>
                <a:cs typeface="Georgia"/>
                <a:sym typeface="Georgia"/>
              </a:rPr>
              <a:t>from</a:t>
            </a:r>
            <a:r>
              <a:rPr lang="en-US" sz="2300" b="1">
                <a:latin typeface="Georgia"/>
                <a:ea typeface="Georgia"/>
                <a:cs typeface="Georgia"/>
                <a:sym typeface="Georgia"/>
              </a:rPr>
              <a:t> different sectors</a:t>
            </a:r>
            <a:r>
              <a:rPr lang="en-US" sz="2300">
                <a:latin typeface="Georgia"/>
                <a:ea typeface="Georgia"/>
                <a:cs typeface="Georgia"/>
                <a:sym typeface="Georgia"/>
              </a:rPr>
              <a:t>:</a:t>
            </a:r>
            <a:endParaRPr sz="2300">
              <a:latin typeface="Georgia"/>
              <a:ea typeface="Georgia"/>
              <a:cs typeface="Georgia"/>
              <a:sym typeface="Georgia"/>
            </a:endParaRPr>
          </a:p>
        </p:txBody>
      </p:sp>
      <p:pic>
        <p:nvPicPr>
          <p:cNvPr id="451" name="Google Shape;451;g116a8577a4a_1_310"/>
          <p:cNvPicPr preferRelativeResize="0"/>
          <p:nvPr/>
        </p:nvPicPr>
        <p:blipFill>
          <a:blip r:embed="rId3">
            <a:alphaModFix/>
          </a:blip>
          <a:stretch>
            <a:fillRect/>
          </a:stretch>
        </p:blipFill>
        <p:spPr>
          <a:xfrm>
            <a:off x="3277675" y="2777926"/>
            <a:ext cx="1689473" cy="951448"/>
          </a:xfrm>
          <a:prstGeom prst="rect">
            <a:avLst/>
          </a:prstGeom>
          <a:noFill/>
          <a:ln>
            <a:noFill/>
          </a:ln>
        </p:spPr>
      </p:pic>
      <p:pic>
        <p:nvPicPr>
          <p:cNvPr id="452" name="Google Shape;452;g116a8577a4a_1_310"/>
          <p:cNvPicPr preferRelativeResize="0"/>
          <p:nvPr/>
        </p:nvPicPr>
        <p:blipFill>
          <a:blip r:embed="rId4">
            <a:alphaModFix/>
          </a:blip>
          <a:stretch>
            <a:fillRect/>
          </a:stretch>
        </p:blipFill>
        <p:spPr>
          <a:xfrm>
            <a:off x="4967147" y="4245000"/>
            <a:ext cx="1689475" cy="747557"/>
          </a:xfrm>
          <a:prstGeom prst="rect">
            <a:avLst/>
          </a:prstGeom>
          <a:noFill/>
          <a:ln>
            <a:noFill/>
          </a:ln>
        </p:spPr>
      </p:pic>
      <p:pic>
        <p:nvPicPr>
          <p:cNvPr id="453" name="Google Shape;453;g116a8577a4a_1_310"/>
          <p:cNvPicPr preferRelativeResize="0"/>
          <p:nvPr/>
        </p:nvPicPr>
        <p:blipFill>
          <a:blip r:embed="rId5">
            <a:alphaModFix/>
          </a:blip>
          <a:stretch>
            <a:fillRect/>
          </a:stretch>
        </p:blipFill>
        <p:spPr>
          <a:xfrm>
            <a:off x="5295475" y="2777926"/>
            <a:ext cx="1601047" cy="951450"/>
          </a:xfrm>
          <a:prstGeom prst="rect">
            <a:avLst/>
          </a:prstGeom>
          <a:noFill/>
          <a:ln>
            <a:noFill/>
          </a:ln>
        </p:spPr>
      </p:pic>
      <p:pic>
        <p:nvPicPr>
          <p:cNvPr id="454" name="Google Shape;454;g116a8577a4a_1_310"/>
          <p:cNvPicPr preferRelativeResize="0"/>
          <p:nvPr/>
        </p:nvPicPr>
        <p:blipFill>
          <a:blip r:embed="rId6">
            <a:alphaModFix/>
          </a:blip>
          <a:stretch>
            <a:fillRect/>
          </a:stretch>
        </p:blipFill>
        <p:spPr>
          <a:xfrm>
            <a:off x="10055975" y="1693742"/>
            <a:ext cx="1689476" cy="699972"/>
          </a:xfrm>
          <a:prstGeom prst="rect">
            <a:avLst/>
          </a:prstGeom>
          <a:noFill/>
          <a:ln>
            <a:noFill/>
          </a:ln>
        </p:spPr>
      </p:pic>
      <p:pic>
        <p:nvPicPr>
          <p:cNvPr id="455" name="Google Shape;455;g116a8577a4a_1_310"/>
          <p:cNvPicPr preferRelativeResize="0"/>
          <p:nvPr/>
        </p:nvPicPr>
        <p:blipFill>
          <a:blip r:embed="rId7">
            <a:alphaModFix/>
          </a:blip>
          <a:stretch>
            <a:fillRect/>
          </a:stretch>
        </p:blipFill>
        <p:spPr>
          <a:xfrm>
            <a:off x="9193925" y="2911126"/>
            <a:ext cx="2248500" cy="685050"/>
          </a:xfrm>
          <a:prstGeom prst="rect">
            <a:avLst/>
          </a:prstGeom>
          <a:noFill/>
          <a:ln>
            <a:noFill/>
          </a:ln>
        </p:spPr>
      </p:pic>
      <p:pic>
        <p:nvPicPr>
          <p:cNvPr id="456" name="Google Shape;456;g116a8577a4a_1_310"/>
          <p:cNvPicPr preferRelativeResize="0"/>
          <p:nvPr/>
        </p:nvPicPr>
        <p:blipFill>
          <a:blip r:embed="rId8">
            <a:alphaModFix/>
          </a:blip>
          <a:stretch>
            <a:fillRect/>
          </a:stretch>
        </p:blipFill>
        <p:spPr>
          <a:xfrm>
            <a:off x="3401598" y="4142725"/>
            <a:ext cx="1089322" cy="1037475"/>
          </a:xfrm>
          <a:prstGeom prst="rect">
            <a:avLst/>
          </a:prstGeom>
          <a:noFill/>
          <a:ln>
            <a:noFill/>
          </a:ln>
        </p:spPr>
      </p:pic>
      <p:pic>
        <p:nvPicPr>
          <p:cNvPr id="457" name="Google Shape;457;g116a8577a4a_1_310"/>
          <p:cNvPicPr preferRelativeResize="0"/>
          <p:nvPr/>
        </p:nvPicPr>
        <p:blipFill>
          <a:blip r:embed="rId9">
            <a:alphaModFix/>
          </a:blip>
          <a:stretch>
            <a:fillRect/>
          </a:stretch>
        </p:blipFill>
        <p:spPr>
          <a:xfrm>
            <a:off x="3140187" y="5817225"/>
            <a:ext cx="2101051" cy="849450"/>
          </a:xfrm>
          <a:prstGeom prst="rect">
            <a:avLst/>
          </a:prstGeom>
          <a:noFill/>
          <a:ln>
            <a:noFill/>
          </a:ln>
        </p:spPr>
      </p:pic>
      <p:pic>
        <p:nvPicPr>
          <p:cNvPr id="458" name="Google Shape;458;g116a8577a4a_1_310"/>
          <p:cNvPicPr preferRelativeResize="0"/>
          <p:nvPr/>
        </p:nvPicPr>
        <p:blipFill>
          <a:blip r:embed="rId10">
            <a:alphaModFix/>
          </a:blip>
          <a:stretch>
            <a:fillRect/>
          </a:stretch>
        </p:blipFill>
        <p:spPr>
          <a:xfrm>
            <a:off x="8820500" y="4122438"/>
            <a:ext cx="1452401" cy="857451"/>
          </a:xfrm>
          <a:prstGeom prst="rect">
            <a:avLst/>
          </a:prstGeom>
          <a:noFill/>
          <a:ln>
            <a:noFill/>
          </a:ln>
        </p:spPr>
      </p:pic>
      <p:pic>
        <p:nvPicPr>
          <p:cNvPr id="459" name="Google Shape;459;g116a8577a4a_1_310"/>
          <p:cNvPicPr preferRelativeResize="0"/>
          <p:nvPr/>
        </p:nvPicPr>
        <p:blipFill>
          <a:blip r:embed="rId11">
            <a:alphaModFix/>
          </a:blip>
          <a:stretch>
            <a:fillRect/>
          </a:stretch>
        </p:blipFill>
        <p:spPr>
          <a:xfrm>
            <a:off x="7066452" y="4235736"/>
            <a:ext cx="1689475" cy="766067"/>
          </a:xfrm>
          <a:prstGeom prst="rect">
            <a:avLst/>
          </a:prstGeom>
          <a:noFill/>
          <a:ln>
            <a:noFill/>
          </a:ln>
        </p:spPr>
      </p:pic>
      <p:pic>
        <p:nvPicPr>
          <p:cNvPr id="460" name="Google Shape;460;g116a8577a4a_1_310"/>
          <p:cNvPicPr preferRelativeResize="0"/>
          <p:nvPr/>
        </p:nvPicPr>
        <p:blipFill>
          <a:blip r:embed="rId12">
            <a:alphaModFix/>
          </a:blip>
          <a:stretch>
            <a:fillRect/>
          </a:stretch>
        </p:blipFill>
        <p:spPr>
          <a:xfrm>
            <a:off x="9589425" y="5506150"/>
            <a:ext cx="1853000" cy="1161102"/>
          </a:xfrm>
          <a:prstGeom prst="rect">
            <a:avLst/>
          </a:prstGeom>
          <a:noFill/>
          <a:ln>
            <a:noFill/>
          </a:ln>
        </p:spPr>
      </p:pic>
      <p:pic>
        <p:nvPicPr>
          <p:cNvPr id="461" name="Google Shape;461;g116a8577a4a_1_310"/>
          <p:cNvPicPr preferRelativeResize="0"/>
          <p:nvPr/>
        </p:nvPicPr>
        <p:blipFill>
          <a:blip r:embed="rId13">
            <a:alphaModFix/>
          </a:blip>
          <a:stretch>
            <a:fillRect/>
          </a:stretch>
        </p:blipFill>
        <p:spPr>
          <a:xfrm>
            <a:off x="5563375" y="5817225"/>
            <a:ext cx="1714888" cy="951450"/>
          </a:xfrm>
          <a:prstGeom prst="rect">
            <a:avLst/>
          </a:prstGeom>
          <a:noFill/>
          <a:ln>
            <a:noFill/>
          </a:ln>
        </p:spPr>
      </p:pic>
      <p:pic>
        <p:nvPicPr>
          <p:cNvPr id="462" name="Google Shape;462;g116a8577a4a_1_310"/>
          <p:cNvPicPr preferRelativeResize="0"/>
          <p:nvPr/>
        </p:nvPicPr>
        <p:blipFill>
          <a:blip r:embed="rId14">
            <a:alphaModFix/>
          </a:blip>
          <a:stretch>
            <a:fillRect/>
          </a:stretch>
        </p:blipFill>
        <p:spPr>
          <a:xfrm>
            <a:off x="7600400" y="5864225"/>
            <a:ext cx="1714900" cy="857459"/>
          </a:xfrm>
          <a:prstGeom prst="rect">
            <a:avLst/>
          </a:prstGeom>
          <a:noFill/>
          <a:ln>
            <a:noFill/>
          </a:ln>
        </p:spPr>
      </p:pic>
      <p:pic>
        <p:nvPicPr>
          <p:cNvPr id="463" name="Google Shape;463;g116a8577a4a_1_310"/>
          <p:cNvPicPr preferRelativeResize="0"/>
          <p:nvPr/>
        </p:nvPicPr>
        <p:blipFill>
          <a:blip r:embed="rId15">
            <a:alphaModFix/>
          </a:blip>
          <a:stretch>
            <a:fillRect/>
          </a:stretch>
        </p:blipFill>
        <p:spPr>
          <a:xfrm>
            <a:off x="3065750" y="1702877"/>
            <a:ext cx="2248501" cy="681702"/>
          </a:xfrm>
          <a:prstGeom prst="rect">
            <a:avLst/>
          </a:prstGeom>
          <a:noFill/>
          <a:ln>
            <a:noFill/>
          </a:ln>
        </p:spPr>
      </p:pic>
      <p:pic>
        <p:nvPicPr>
          <p:cNvPr id="464" name="Google Shape;464;g116a8577a4a_1_310"/>
          <p:cNvPicPr preferRelativeResize="0"/>
          <p:nvPr/>
        </p:nvPicPr>
        <p:blipFill>
          <a:blip r:embed="rId16">
            <a:alphaModFix/>
          </a:blip>
          <a:stretch>
            <a:fillRect/>
          </a:stretch>
        </p:blipFill>
        <p:spPr>
          <a:xfrm>
            <a:off x="5723500" y="1439243"/>
            <a:ext cx="1689475" cy="1513770"/>
          </a:xfrm>
          <a:prstGeom prst="rect">
            <a:avLst/>
          </a:prstGeom>
          <a:noFill/>
          <a:ln>
            <a:noFill/>
          </a:ln>
        </p:spPr>
      </p:pic>
      <p:pic>
        <p:nvPicPr>
          <p:cNvPr id="465" name="Google Shape;465;g116a8577a4a_1_310"/>
          <p:cNvPicPr preferRelativeResize="0"/>
          <p:nvPr/>
        </p:nvPicPr>
        <p:blipFill>
          <a:blip r:embed="rId17">
            <a:alphaModFix/>
          </a:blip>
          <a:stretch>
            <a:fillRect/>
          </a:stretch>
        </p:blipFill>
        <p:spPr>
          <a:xfrm>
            <a:off x="7412975" y="2706676"/>
            <a:ext cx="1342957" cy="1093949"/>
          </a:xfrm>
          <a:prstGeom prst="rect">
            <a:avLst/>
          </a:prstGeom>
          <a:noFill/>
          <a:ln>
            <a:noFill/>
          </a:ln>
        </p:spPr>
      </p:pic>
      <p:sp>
        <p:nvSpPr>
          <p:cNvPr id="466" name="Google Shape;466;g116a8577a4a_1_310"/>
          <p:cNvSpPr txBox="1">
            <a:spLocks noGrp="1"/>
          </p:cNvSpPr>
          <p:nvPr>
            <p:ph type="body" idx="1"/>
          </p:nvPr>
        </p:nvSpPr>
        <p:spPr>
          <a:xfrm>
            <a:off x="0" y="1874750"/>
            <a:ext cx="2964300" cy="445500"/>
          </a:xfrm>
          <a:prstGeom prst="rect">
            <a:avLst/>
          </a:prstGeom>
          <a:noFill/>
          <a:ln>
            <a:noFill/>
          </a:ln>
        </p:spPr>
        <p:txBody>
          <a:bodyPr spcFirstLastPara="1" wrap="square" lIns="91425" tIns="45700" rIns="91425" bIns="45700" anchor="t" anchorCtr="0">
            <a:normAutofit fontScale="92500" lnSpcReduction="20000"/>
          </a:bodyPr>
          <a:lstStyle/>
          <a:p>
            <a:pPr marL="241300" lvl="0" indent="-50800" algn="l" rtl="0">
              <a:lnSpc>
                <a:spcPct val="90000"/>
              </a:lnSpc>
              <a:spcBef>
                <a:spcPts val="1100"/>
              </a:spcBef>
              <a:spcAft>
                <a:spcPts val="0"/>
              </a:spcAft>
              <a:buClr>
                <a:schemeClr val="dk1"/>
              </a:buClr>
              <a:buSzPct val="164705"/>
              <a:buNone/>
            </a:pPr>
            <a:r>
              <a:rPr lang="en-US" sz="1700" b="1">
                <a:latin typeface="Montserrat"/>
                <a:ea typeface="Montserrat"/>
                <a:cs typeface="Montserrat"/>
                <a:sym typeface="Montserrat"/>
              </a:rPr>
              <a:t>International Institutions:</a:t>
            </a:r>
            <a:endParaRPr sz="1700" b="1">
              <a:latin typeface="Montserrat"/>
              <a:ea typeface="Montserrat"/>
              <a:cs typeface="Montserrat"/>
              <a:sym typeface="Montserrat"/>
            </a:endParaRPr>
          </a:p>
        </p:txBody>
      </p:sp>
      <p:pic>
        <p:nvPicPr>
          <p:cNvPr id="467" name="Google Shape;467;g116a8577a4a_1_310"/>
          <p:cNvPicPr preferRelativeResize="0"/>
          <p:nvPr/>
        </p:nvPicPr>
        <p:blipFill>
          <a:blip r:embed="rId18">
            <a:alphaModFix/>
          </a:blip>
          <a:stretch>
            <a:fillRect/>
          </a:stretch>
        </p:blipFill>
        <p:spPr>
          <a:xfrm>
            <a:off x="8039250" y="1688677"/>
            <a:ext cx="1601049" cy="710102"/>
          </a:xfrm>
          <a:prstGeom prst="rect">
            <a:avLst/>
          </a:prstGeom>
          <a:noFill/>
          <a:ln>
            <a:noFill/>
          </a:ln>
        </p:spPr>
      </p:pic>
      <p:sp>
        <p:nvSpPr>
          <p:cNvPr id="468" name="Google Shape;468;g116a8577a4a_1_310"/>
          <p:cNvSpPr txBox="1">
            <a:spLocks noGrp="1"/>
          </p:cNvSpPr>
          <p:nvPr>
            <p:ph type="body" idx="1"/>
          </p:nvPr>
        </p:nvSpPr>
        <p:spPr>
          <a:xfrm>
            <a:off x="152400" y="2857825"/>
            <a:ext cx="2964300" cy="849600"/>
          </a:xfrm>
          <a:prstGeom prst="rect">
            <a:avLst/>
          </a:prstGeom>
          <a:noFill/>
          <a:ln>
            <a:noFill/>
          </a:ln>
        </p:spPr>
        <p:txBody>
          <a:bodyPr spcFirstLastPara="1" wrap="square" lIns="91425" tIns="45700" rIns="91425" bIns="45700" anchor="t" anchorCtr="0">
            <a:normAutofit/>
          </a:bodyPr>
          <a:lstStyle/>
          <a:p>
            <a:pPr marL="241300" lvl="0" indent="-50800" algn="l" rtl="0">
              <a:lnSpc>
                <a:spcPct val="90000"/>
              </a:lnSpc>
              <a:spcBef>
                <a:spcPts val="1100"/>
              </a:spcBef>
              <a:spcAft>
                <a:spcPts val="0"/>
              </a:spcAft>
              <a:buClr>
                <a:schemeClr val="dk1"/>
              </a:buClr>
              <a:buSzPts val="2800"/>
              <a:buNone/>
            </a:pPr>
            <a:r>
              <a:rPr lang="en-US" sz="1700">
                <a:latin typeface="Montserrat Black"/>
                <a:ea typeface="Montserrat Black"/>
                <a:cs typeface="Montserrat Black"/>
                <a:sym typeface="Montserrat Black"/>
              </a:rPr>
              <a:t>Government Institutions &amp; Universities:</a:t>
            </a:r>
            <a:endParaRPr sz="1700">
              <a:latin typeface="Montserrat Black"/>
              <a:ea typeface="Montserrat Black"/>
              <a:cs typeface="Montserrat Black"/>
              <a:sym typeface="Montserrat Black"/>
            </a:endParaRPr>
          </a:p>
        </p:txBody>
      </p:sp>
      <p:sp>
        <p:nvSpPr>
          <p:cNvPr id="469" name="Google Shape;469;g116a8577a4a_1_310"/>
          <p:cNvSpPr txBox="1">
            <a:spLocks noGrp="1"/>
          </p:cNvSpPr>
          <p:nvPr>
            <p:ph type="body" idx="1"/>
          </p:nvPr>
        </p:nvSpPr>
        <p:spPr>
          <a:xfrm>
            <a:off x="141900" y="4245000"/>
            <a:ext cx="2964300" cy="849600"/>
          </a:xfrm>
          <a:prstGeom prst="rect">
            <a:avLst/>
          </a:prstGeom>
          <a:noFill/>
          <a:ln>
            <a:noFill/>
          </a:ln>
        </p:spPr>
        <p:txBody>
          <a:bodyPr spcFirstLastPara="1" wrap="square" lIns="91425" tIns="45700" rIns="91425" bIns="45700" anchor="t" anchorCtr="0">
            <a:normAutofit/>
          </a:bodyPr>
          <a:lstStyle/>
          <a:p>
            <a:pPr marL="241300" lvl="0" indent="-50800" algn="l" rtl="0">
              <a:lnSpc>
                <a:spcPct val="90000"/>
              </a:lnSpc>
              <a:spcBef>
                <a:spcPts val="1100"/>
              </a:spcBef>
              <a:spcAft>
                <a:spcPts val="0"/>
              </a:spcAft>
              <a:buClr>
                <a:schemeClr val="dk1"/>
              </a:buClr>
              <a:buSzPts val="2800"/>
              <a:buNone/>
            </a:pPr>
            <a:r>
              <a:rPr lang="en-US" sz="1700">
                <a:latin typeface="Montserrat Black"/>
                <a:ea typeface="Montserrat Black"/>
                <a:cs typeface="Montserrat Black"/>
                <a:sym typeface="Montserrat Black"/>
              </a:rPr>
              <a:t>Non-profits &amp; Churches:</a:t>
            </a:r>
            <a:endParaRPr sz="1700">
              <a:latin typeface="Montserrat Black"/>
              <a:ea typeface="Montserrat Black"/>
              <a:cs typeface="Montserrat Black"/>
              <a:sym typeface="Montserrat Black"/>
            </a:endParaRPr>
          </a:p>
        </p:txBody>
      </p:sp>
      <p:sp>
        <p:nvSpPr>
          <p:cNvPr id="470" name="Google Shape;470;g116a8577a4a_1_310"/>
          <p:cNvSpPr txBox="1">
            <a:spLocks noGrp="1"/>
          </p:cNvSpPr>
          <p:nvPr>
            <p:ph type="body" idx="1"/>
          </p:nvPr>
        </p:nvSpPr>
        <p:spPr>
          <a:xfrm>
            <a:off x="152400" y="5864225"/>
            <a:ext cx="2964300" cy="553200"/>
          </a:xfrm>
          <a:prstGeom prst="rect">
            <a:avLst/>
          </a:prstGeom>
          <a:noFill/>
          <a:ln>
            <a:noFill/>
          </a:ln>
        </p:spPr>
        <p:txBody>
          <a:bodyPr spcFirstLastPara="1" wrap="square" lIns="91425" tIns="45700" rIns="91425" bIns="45700" anchor="t" anchorCtr="0">
            <a:normAutofit lnSpcReduction="10000"/>
          </a:bodyPr>
          <a:lstStyle/>
          <a:p>
            <a:pPr marL="241300" lvl="0" indent="-50800" algn="l" rtl="0">
              <a:lnSpc>
                <a:spcPct val="90000"/>
              </a:lnSpc>
              <a:spcBef>
                <a:spcPts val="1100"/>
              </a:spcBef>
              <a:spcAft>
                <a:spcPts val="0"/>
              </a:spcAft>
              <a:buClr>
                <a:schemeClr val="dk1"/>
              </a:buClr>
              <a:buSzPts val="2800"/>
              <a:buNone/>
            </a:pPr>
            <a:r>
              <a:rPr lang="en-US" sz="1700">
                <a:latin typeface="Montserrat Black"/>
                <a:ea typeface="Montserrat Black"/>
                <a:cs typeface="Montserrat Black"/>
                <a:sym typeface="Montserrat Black"/>
              </a:rPr>
              <a:t>For Profit Organizations:</a:t>
            </a:r>
            <a:endParaRPr sz="1700">
              <a:latin typeface="Montserrat Black"/>
              <a:ea typeface="Montserrat Black"/>
              <a:cs typeface="Montserrat Black"/>
              <a:sym typeface="Montserrat Black"/>
            </a:endParaRPr>
          </a:p>
        </p:txBody>
      </p:sp>
      <p:pic>
        <p:nvPicPr>
          <p:cNvPr id="471" name="Google Shape;471;g116a8577a4a_1_310"/>
          <p:cNvPicPr preferRelativeResize="0"/>
          <p:nvPr/>
        </p:nvPicPr>
        <p:blipFill>
          <a:blip r:embed="rId19">
            <a:alphaModFix/>
          </a:blip>
          <a:stretch>
            <a:fillRect/>
          </a:stretch>
        </p:blipFill>
        <p:spPr>
          <a:xfrm>
            <a:off x="10470575" y="4235371"/>
            <a:ext cx="1452400" cy="6354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116a8577a4a_1_335"/>
          <p:cNvSpPr txBox="1">
            <a:spLocks noGrp="1"/>
          </p:cNvSpPr>
          <p:nvPr>
            <p:ph type="title"/>
          </p:nvPr>
        </p:nvSpPr>
        <p:spPr>
          <a:xfrm>
            <a:off x="838200" y="603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351C75"/>
                </a:solidFill>
                <a:latin typeface="Montserrat Black"/>
                <a:ea typeface="Montserrat Black"/>
                <a:cs typeface="Montserrat Black"/>
                <a:sym typeface="Montserrat Black"/>
              </a:rPr>
              <a:t>How can we partner with you?</a:t>
            </a:r>
            <a:endParaRPr>
              <a:solidFill>
                <a:srgbClr val="351C75"/>
              </a:solidFill>
              <a:latin typeface="Montserrat Black"/>
              <a:ea typeface="Montserrat Black"/>
              <a:cs typeface="Montserrat Black"/>
              <a:sym typeface="Montserrat Black"/>
            </a:endParaRPr>
          </a:p>
        </p:txBody>
      </p:sp>
      <p:pic>
        <p:nvPicPr>
          <p:cNvPr id="477" name="Google Shape;477;g116a8577a4a_1_335"/>
          <p:cNvPicPr preferRelativeResize="0"/>
          <p:nvPr/>
        </p:nvPicPr>
        <p:blipFill>
          <a:blip r:embed="rId3">
            <a:alphaModFix/>
          </a:blip>
          <a:stretch>
            <a:fillRect/>
          </a:stretch>
        </p:blipFill>
        <p:spPr>
          <a:xfrm>
            <a:off x="986175" y="1538189"/>
            <a:ext cx="10026274" cy="105075"/>
          </a:xfrm>
          <a:prstGeom prst="rect">
            <a:avLst/>
          </a:prstGeom>
          <a:noFill/>
          <a:ln>
            <a:noFill/>
          </a:ln>
        </p:spPr>
      </p:pic>
      <p:pic>
        <p:nvPicPr>
          <p:cNvPr id="478" name="Google Shape;478;g116a8577a4a_1_335"/>
          <p:cNvPicPr preferRelativeResize="0"/>
          <p:nvPr/>
        </p:nvPicPr>
        <p:blipFill>
          <a:blip r:embed="rId4">
            <a:alphaModFix/>
          </a:blip>
          <a:stretch>
            <a:fillRect/>
          </a:stretch>
        </p:blipFill>
        <p:spPr>
          <a:xfrm>
            <a:off x="9459298" y="5694650"/>
            <a:ext cx="2703435" cy="1325574"/>
          </a:xfrm>
          <a:prstGeom prst="rect">
            <a:avLst/>
          </a:prstGeom>
          <a:noFill/>
          <a:ln>
            <a:noFill/>
          </a:ln>
        </p:spPr>
      </p:pic>
      <p:pic>
        <p:nvPicPr>
          <p:cNvPr id="479" name="Google Shape;479;g116a8577a4a_1_335"/>
          <p:cNvPicPr preferRelativeResize="0"/>
          <p:nvPr/>
        </p:nvPicPr>
        <p:blipFill>
          <a:blip r:embed="rId5">
            <a:alphaModFix/>
          </a:blip>
          <a:stretch>
            <a:fillRect/>
          </a:stretch>
        </p:blipFill>
        <p:spPr>
          <a:xfrm>
            <a:off x="8366600" y="2074009"/>
            <a:ext cx="2703422" cy="1812912"/>
          </a:xfrm>
          <a:prstGeom prst="rect">
            <a:avLst/>
          </a:prstGeom>
          <a:noFill/>
          <a:ln>
            <a:noFill/>
          </a:ln>
        </p:spPr>
      </p:pic>
      <p:sp>
        <p:nvSpPr>
          <p:cNvPr id="480" name="Google Shape;480;g116a8577a4a_1_335"/>
          <p:cNvSpPr txBox="1">
            <a:spLocks noGrp="1"/>
          </p:cNvSpPr>
          <p:nvPr>
            <p:ph type="body" idx="1"/>
          </p:nvPr>
        </p:nvSpPr>
        <p:spPr>
          <a:xfrm>
            <a:off x="8076500" y="3918075"/>
            <a:ext cx="3277200" cy="1845900"/>
          </a:xfrm>
          <a:prstGeom prst="rect">
            <a:avLst/>
          </a:prstGeom>
          <a:noFill/>
          <a:ln>
            <a:noFill/>
          </a:ln>
        </p:spPr>
        <p:txBody>
          <a:bodyPr spcFirstLastPara="1" wrap="square" lIns="91425" tIns="45700" rIns="91425" bIns="45700" anchor="t" anchorCtr="0">
            <a:normAutofit/>
          </a:bodyPr>
          <a:lstStyle/>
          <a:p>
            <a:pPr marL="241300" lvl="0" indent="-50800" algn="ctr" rtl="0">
              <a:lnSpc>
                <a:spcPct val="90000"/>
              </a:lnSpc>
              <a:spcBef>
                <a:spcPts val="1100"/>
              </a:spcBef>
              <a:spcAft>
                <a:spcPts val="0"/>
              </a:spcAft>
              <a:buClr>
                <a:schemeClr val="dk1"/>
              </a:buClr>
              <a:buSzPts val="2800"/>
              <a:buNone/>
            </a:pPr>
            <a:r>
              <a:rPr lang="en-US" sz="1700" b="1">
                <a:latin typeface="Montserrat"/>
                <a:ea typeface="Montserrat"/>
                <a:cs typeface="Montserrat"/>
                <a:sym typeface="Montserrat"/>
              </a:rPr>
              <a:t>Book Clubs &amp; Mastermind Classes:</a:t>
            </a:r>
            <a:endParaRPr sz="1700" b="1">
              <a:latin typeface="Montserrat"/>
              <a:ea typeface="Montserrat"/>
              <a:cs typeface="Montserrat"/>
              <a:sym typeface="Montserrat"/>
            </a:endParaRPr>
          </a:p>
          <a:p>
            <a:pPr marL="241300" lvl="0" indent="-50800" algn="ctr" rtl="0">
              <a:lnSpc>
                <a:spcPct val="90000"/>
              </a:lnSpc>
              <a:spcBef>
                <a:spcPts val="1100"/>
              </a:spcBef>
              <a:spcAft>
                <a:spcPts val="0"/>
              </a:spcAft>
              <a:buClr>
                <a:schemeClr val="dk1"/>
              </a:buClr>
              <a:buSzPts val="2800"/>
              <a:buNone/>
            </a:pPr>
            <a:r>
              <a:rPr lang="en-US" sz="1700" b="1">
                <a:latin typeface="Georgia"/>
                <a:ea typeface="Georgia"/>
                <a:cs typeface="Georgia"/>
                <a:sym typeface="Georgia"/>
              </a:rPr>
              <a:t> </a:t>
            </a:r>
            <a:r>
              <a:rPr lang="en-US" sz="1700">
                <a:latin typeface="Georgia"/>
                <a:ea typeface="Georgia"/>
                <a:cs typeface="Georgia"/>
                <a:sym typeface="Georgia"/>
              </a:rPr>
              <a:t>We work with you and your team to study a book or books that can empower you to become more effective. </a:t>
            </a:r>
            <a:endParaRPr sz="1700">
              <a:latin typeface="Georgia"/>
              <a:ea typeface="Georgia"/>
              <a:cs typeface="Georgia"/>
              <a:sym typeface="Georgia"/>
            </a:endParaRPr>
          </a:p>
        </p:txBody>
      </p:sp>
      <p:pic>
        <p:nvPicPr>
          <p:cNvPr id="481" name="Google Shape;481;g116a8577a4a_1_335"/>
          <p:cNvPicPr preferRelativeResize="0"/>
          <p:nvPr/>
        </p:nvPicPr>
        <p:blipFill>
          <a:blip r:embed="rId6">
            <a:alphaModFix/>
          </a:blip>
          <a:stretch>
            <a:fillRect/>
          </a:stretch>
        </p:blipFill>
        <p:spPr>
          <a:xfrm>
            <a:off x="5058050" y="2078075"/>
            <a:ext cx="2703433" cy="1804772"/>
          </a:xfrm>
          <a:prstGeom prst="rect">
            <a:avLst/>
          </a:prstGeom>
          <a:noFill/>
          <a:ln>
            <a:noFill/>
          </a:ln>
        </p:spPr>
      </p:pic>
      <p:sp>
        <p:nvSpPr>
          <p:cNvPr id="482" name="Google Shape;482;g116a8577a4a_1_335"/>
          <p:cNvSpPr txBox="1">
            <a:spLocks noGrp="1"/>
          </p:cNvSpPr>
          <p:nvPr>
            <p:ph type="body" idx="1"/>
          </p:nvPr>
        </p:nvSpPr>
        <p:spPr>
          <a:xfrm>
            <a:off x="4612000" y="4011750"/>
            <a:ext cx="3277200" cy="1845900"/>
          </a:xfrm>
          <a:prstGeom prst="rect">
            <a:avLst/>
          </a:prstGeom>
          <a:noFill/>
          <a:ln>
            <a:noFill/>
          </a:ln>
        </p:spPr>
        <p:txBody>
          <a:bodyPr spcFirstLastPara="1" wrap="square" lIns="91425" tIns="45700" rIns="91425" bIns="45700" anchor="t" anchorCtr="0">
            <a:normAutofit lnSpcReduction="10000"/>
          </a:bodyPr>
          <a:lstStyle/>
          <a:p>
            <a:pPr marL="241300" lvl="0" indent="-50800" algn="ctr" rtl="0">
              <a:lnSpc>
                <a:spcPct val="90000"/>
              </a:lnSpc>
              <a:spcBef>
                <a:spcPts val="1100"/>
              </a:spcBef>
              <a:spcAft>
                <a:spcPts val="0"/>
              </a:spcAft>
              <a:buClr>
                <a:schemeClr val="dk1"/>
              </a:buClr>
              <a:buSzPts val="2800"/>
              <a:buNone/>
            </a:pPr>
            <a:r>
              <a:rPr lang="en-US" sz="1700" b="1">
                <a:latin typeface="Montserrat"/>
                <a:ea typeface="Montserrat"/>
                <a:cs typeface="Montserrat"/>
                <a:sym typeface="Montserrat"/>
              </a:rPr>
              <a:t>Organizational Capacity Building:</a:t>
            </a:r>
            <a:endParaRPr sz="1700" b="1">
              <a:latin typeface="Montserrat"/>
              <a:ea typeface="Montserrat"/>
              <a:cs typeface="Montserrat"/>
              <a:sym typeface="Montserrat"/>
            </a:endParaRPr>
          </a:p>
          <a:p>
            <a:pPr marL="241300" lvl="0" indent="-50800" algn="ctr" rtl="0">
              <a:lnSpc>
                <a:spcPct val="90000"/>
              </a:lnSpc>
              <a:spcBef>
                <a:spcPts val="1100"/>
              </a:spcBef>
              <a:spcAft>
                <a:spcPts val="0"/>
              </a:spcAft>
              <a:buClr>
                <a:schemeClr val="dk1"/>
              </a:buClr>
              <a:buSzPts val="2800"/>
              <a:buNone/>
            </a:pPr>
            <a:r>
              <a:rPr lang="en-US" sz="1700" b="1">
                <a:latin typeface="Arial"/>
                <a:ea typeface="Arial"/>
                <a:cs typeface="Arial"/>
                <a:sym typeface="Arial"/>
              </a:rPr>
              <a:t> </a:t>
            </a:r>
            <a:r>
              <a:rPr lang="en-US" sz="1700">
                <a:latin typeface="Georgia"/>
                <a:ea typeface="Georgia"/>
                <a:cs typeface="Georgia"/>
                <a:sym typeface="Georgia"/>
              </a:rPr>
              <a:t>We conduct organizational operational &amp; capacity assessments and work with your team to improve your effectiveness. </a:t>
            </a:r>
            <a:endParaRPr sz="1700">
              <a:latin typeface="Georgia"/>
              <a:ea typeface="Georgia"/>
              <a:cs typeface="Georgia"/>
              <a:sym typeface="Georgia"/>
            </a:endParaRPr>
          </a:p>
        </p:txBody>
      </p:sp>
      <p:sp>
        <p:nvSpPr>
          <p:cNvPr id="483" name="Google Shape;483;g116a8577a4a_1_335"/>
          <p:cNvSpPr txBox="1">
            <a:spLocks noGrp="1"/>
          </p:cNvSpPr>
          <p:nvPr>
            <p:ph type="body" idx="1"/>
          </p:nvPr>
        </p:nvSpPr>
        <p:spPr>
          <a:xfrm>
            <a:off x="924400" y="4081950"/>
            <a:ext cx="3277200" cy="1845900"/>
          </a:xfrm>
          <a:prstGeom prst="rect">
            <a:avLst/>
          </a:prstGeom>
          <a:noFill/>
          <a:ln>
            <a:noFill/>
          </a:ln>
        </p:spPr>
        <p:txBody>
          <a:bodyPr spcFirstLastPara="1" wrap="square" lIns="91425" tIns="45700" rIns="91425" bIns="45700" anchor="t" anchorCtr="0">
            <a:normAutofit/>
          </a:bodyPr>
          <a:lstStyle/>
          <a:p>
            <a:pPr marL="241300" lvl="0" indent="-50800" algn="ctr" rtl="0">
              <a:lnSpc>
                <a:spcPct val="90000"/>
              </a:lnSpc>
              <a:spcBef>
                <a:spcPts val="1100"/>
              </a:spcBef>
              <a:spcAft>
                <a:spcPts val="0"/>
              </a:spcAft>
              <a:buClr>
                <a:schemeClr val="dk1"/>
              </a:buClr>
              <a:buSzPts val="2800"/>
              <a:buNone/>
            </a:pPr>
            <a:r>
              <a:rPr lang="en-US" sz="1700" b="1">
                <a:latin typeface="Montserrat"/>
                <a:ea typeface="Montserrat"/>
                <a:cs typeface="Montserrat"/>
                <a:sym typeface="Montserrat"/>
              </a:rPr>
              <a:t>Personal/Group Development Coaching:</a:t>
            </a:r>
            <a:endParaRPr sz="1700" b="1">
              <a:latin typeface="Montserrat"/>
              <a:ea typeface="Montserrat"/>
              <a:cs typeface="Montserrat"/>
              <a:sym typeface="Montserrat"/>
            </a:endParaRPr>
          </a:p>
          <a:p>
            <a:pPr marL="241300" lvl="0" indent="-50800" algn="ctr" rtl="0">
              <a:lnSpc>
                <a:spcPct val="90000"/>
              </a:lnSpc>
              <a:spcBef>
                <a:spcPts val="1100"/>
              </a:spcBef>
              <a:spcAft>
                <a:spcPts val="0"/>
              </a:spcAft>
              <a:buClr>
                <a:schemeClr val="dk1"/>
              </a:buClr>
              <a:buSzPts val="2800"/>
              <a:buNone/>
            </a:pPr>
            <a:r>
              <a:rPr lang="en-US" sz="1700" b="1">
                <a:latin typeface="Arial"/>
                <a:ea typeface="Arial"/>
                <a:cs typeface="Arial"/>
                <a:sym typeface="Arial"/>
              </a:rPr>
              <a:t> </a:t>
            </a:r>
            <a:r>
              <a:rPr lang="en-US" sz="1700">
                <a:latin typeface="Georgia"/>
                <a:ea typeface="Georgia"/>
                <a:cs typeface="Georgia"/>
                <a:sym typeface="Georgia"/>
              </a:rPr>
              <a:t>We work with individual or groups of people through various aspects of their lives and help them win at work. </a:t>
            </a:r>
            <a:endParaRPr sz="1700">
              <a:latin typeface="Georgia"/>
              <a:ea typeface="Georgia"/>
              <a:cs typeface="Georgia"/>
              <a:sym typeface="Georgia"/>
            </a:endParaRPr>
          </a:p>
        </p:txBody>
      </p:sp>
      <p:pic>
        <p:nvPicPr>
          <p:cNvPr id="484" name="Google Shape;484;g116a8577a4a_1_335"/>
          <p:cNvPicPr preferRelativeResize="0"/>
          <p:nvPr/>
        </p:nvPicPr>
        <p:blipFill>
          <a:blip r:embed="rId7">
            <a:alphaModFix/>
          </a:blip>
          <a:stretch>
            <a:fillRect/>
          </a:stretch>
        </p:blipFill>
        <p:spPr>
          <a:xfrm>
            <a:off x="1498250" y="2078015"/>
            <a:ext cx="2703429" cy="18048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Introduction </a:t>
            </a:r>
            <a:endParaRPr b="1">
              <a:solidFill>
                <a:srgbClr val="351C75"/>
              </a:solidFill>
              <a:latin typeface="Montserrat"/>
              <a:ea typeface="Montserrat"/>
              <a:cs typeface="Montserrat"/>
              <a:sym typeface="Montserrat"/>
            </a:endParaRPr>
          </a:p>
        </p:txBody>
      </p:sp>
      <p:sp>
        <p:nvSpPr>
          <p:cNvPr id="120" name="Google Shape;12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i="1">
                <a:latin typeface="Montserrat"/>
                <a:ea typeface="Montserrat"/>
                <a:cs typeface="Montserrat"/>
                <a:sym typeface="Montserrat"/>
              </a:rPr>
              <a:t>“…most of us have a long history of not getting what we want out of life. To shield ourselves from future disappointment, we develop a cynical, self-protective attitude toward life.”… </a:t>
            </a:r>
            <a:endParaRPr i="1">
              <a:latin typeface="Montserrat"/>
              <a:ea typeface="Montserrat"/>
              <a:cs typeface="Montserrat"/>
              <a:sym typeface="Montserrat"/>
            </a:endParaRPr>
          </a:p>
          <a:p>
            <a:pPr marL="0" lvl="0" indent="0" algn="l" rtl="0">
              <a:lnSpc>
                <a:spcPct val="90000"/>
              </a:lnSpc>
              <a:spcBef>
                <a:spcPts val="1000"/>
              </a:spcBef>
              <a:spcAft>
                <a:spcPts val="0"/>
              </a:spcAft>
              <a:buNone/>
            </a:pPr>
            <a:r>
              <a:rPr lang="en-US" i="1">
                <a:latin typeface="Montserrat"/>
                <a:ea typeface="Montserrat"/>
                <a:cs typeface="Montserrat"/>
                <a:sym typeface="Montserrat"/>
              </a:rPr>
              <a:t>“We’ve tried to step out in the past and been zapped—or far worse. Maybe it was only once. Or maybe it was several times. Regardless, now we stand still even when there is no actual barrier. The one in our heads is strong enough to keep us stuck.”</a:t>
            </a:r>
            <a:endParaRPr i="1">
              <a:latin typeface="Montserrat"/>
              <a:ea typeface="Montserrat"/>
              <a:cs typeface="Montserrat"/>
              <a:sym typeface="Montserrat"/>
            </a:endParaRPr>
          </a:p>
        </p:txBody>
      </p:sp>
      <p:pic>
        <p:nvPicPr>
          <p:cNvPr id="121" name="Google Shape;121;p2"/>
          <p:cNvPicPr preferRelativeResize="0"/>
          <p:nvPr/>
        </p:nvPicPr>
        <p:blipFill>
          <a:blip r:embed="rId3">
            <a:alphaModFix/>
          </a:blip>
          <a:stretch>
            <a:fillRect/>
          </a:stretch>
        </p:blipFill>
        <p:spPr>
          <a:xfrm>
            <a:off x="9459298" y="5694650"/>
            <a:ext cx="2703435" cy="1325574"/>
          </a:xfrm>
          <a:prstGeom prst="rect">
            <a:avLst/>
          </a:prstGeom>
          <a:noFill/>
          <a:ln>
            <a:noFill/>
          </a:ln>
        </p:spPr>
      </p:pic>
      <p:pic>
        <p:nvPicPr>
          <p:cNvPr id="122" name="Google Shape;122;p2"/>
          <p:cNvPicPr preferRelativeResize="0"/>
          <p:nvPr/>
        </p:nvPicPr>
        <p:blipFill>
          <a:blip r:embed="rId4">
            <a:alphaModFix/>
          </a:blip>
          <a:stretch>
            <a:fillRect/>
          </a:stretch>
        </p:blipFill>
        <p:spPr>
          <a:xfrm>
            <a:off x="986175" y="1385789"/>
            <a:ext cx="10026274" cy="10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3"/>
          <p:cNvSpPr txBox="1">
            <a:spLocks noGrp="1"/>
          </p:cNvSpPr>
          <p:nvPr>
            <p:ph type="body" idx="1"/>
          </p:nvPr>
        </p:nvSpPr>
        <p:spPr>
          <a:xfrm>
            <a:off x="127125" y="2512925"/>
            <a:ext cx="4944300" cy="1105800"/>
          </a:xfrm>
          <a:prstGeom prst="rect">
            <a:avLst/>
          </a:prstGeom>
          <a:noFill/>
          <a:ln>
            <a:noFill/>
          </a:ln>
        </p:spPr>
        <p:txBody>
          <a:bodyPr spcFirstLastPara="1" wrap="square" lIns="91425" tIns="45700" rIns="91425" bIns="45700" anchor="t" anchorCtr="0">
            <a:normAutofit fontScale="92500" lnSpcReduction="20000"/>
          </a:bodyPr>
          <a:lstStyle/>
          <a:p>
            <a:pPr marL="228600" lvl="0" indent="-76200" algn="l" rtl="0">
              <a:lnSpc>
                <a:spcPct val="90000"/>
              </a:lnSpc>
              <a:spcBef>
                <a:spcPts val="0"/>
              </a:spcBef>
              <a:spcAft>
                <a:spcPts val="0"/>
              </a:spcAft>
              <a:buClr>
                <a:schemeClr val="dk1"/>
              </a:buClr>
              <a:buSzPct val="100000"/>
              <a:buNone/>
            </a:pPr>
            <a:endParaRPr sz="2400" u="sng">
              <a:solidFill>
                <a:schemeClr val="hlink"/>
              </a:solidFill>
              <a:latin typeface="Montserrat"/>
              <a:ea typeface="Montserrat"/>
              <a:cs typeface="Montserrat"/>
              <a:sym typeface="Montserrat"/>
              <a:hlinkClick r:id="rId3"/>
            </a:endParaRPr>
          </a:p>
          <a:p>
            <a:pPr marL="228600" lvl="0" indent="0" algn="l" rtl="0">
              <a:lnSpc>
                <a:spcPct val="90000"/>
              </a:lnSpc>
              <a:spcBef>
                <a:spcPts val="1000"/>
              </a:spcBef>
              <a:spcAft>
                <a:spcPts val="0"/>
              </a:spcAft>
              <a:buNone/>
            </a:pPr>
            <a:r>
              <a:rPr lang="en-US" sz="2400" u="sng">
                <a:solidFill>
                  <a:schemeClr val="hlink"/>
                </a:solidFill>
                <a:latin typeface="Montserrat"/>
                <a:ea typeface="Montserrat"/>
                <a:cs typeface="Montserrat"/>
                <a:sym typeface="Montserrat"/>
                <a:hlinkClick r:id="rId3"/>
              </a:rPr>
              <a:t>http://bestyearever.me/lifescore</a:t>
            </a:r>
            <a:endParaRPr sz="2400">
              <a:latin typeface="Montserrat"/>
              <a:ea typeface="Montserrat"/>
              <a:cs typeface="Montserrat"/>
              <a:sym typeface="Montserrat"/>
            </a:endParaRPr>
          </a:p>
          <a:p>
            <a:pPr marL="228600" lvl="0" indent="-76200" algn="l" rtl="0">
              <a:lnSpc>
                <a:spcPct val="90000"/>
              </a:lnSpc>
              <a:spcBef>
                <a:spcPts val="1000"/>
              </a:spcBef>
              <a:spcAft>
                <a:spcPts val="0"/>
              </a:spcAft>
              <a:buClr>
                <a:schemeClr val="dk1"/>
              </a:buClr>
              <a:buSzPct val="100000"/>
              <a:buNone/>
            </a:pPr>
            <a:endParaRPr sz="2400">
              <a:latin typeface="Montserrat"/>
              <a:ea typeface="Montserrat"/>
              <a:cs typeface="Montserrat"/>
              <a:sym typeface="Montserrat"/>
            </a:endParaRPr>
          </a:p>
        </p:txBody>
      </p:sp>
      <p:pic>
        <p:nvPicPr>
          <p:cNvPr id="128" name="Google Shape;128;p3" descr="Chart, radar chart&#10;&#10;Description automatically generated"/>
          <p:cNvPicPr preferRelativeResize="0"/>
          <p:nvPr/>
        </p:nvPicPr>
        <p:blipFill rotWithShape="1">
          <a:blip r:embed="rId4">
            <a:alphaModFix/>
          </a:blip>
          <a:srcRect l="2965" t="5617" r="1977" b="26206"/>
          <a:stretch/>
        </p:blipFill>
        <p:spPr>
          <a:xfrm>
            <a:off x="5344135" y="0"/>
            <a:ext cx="6812240" cy="6858000"/>
          </a:xfrm>
          <a:prstGeom prst="rect">
            <a:avLst/>
          </a:prstGeom>
          <a:noFill/>
          <a:ln>
            <a:noFill/>
          </a:ln>
        </p:spPr>
      </p:pic>
      <p:pic>
        <p:nvPicPr>
          <p:cNvPr id="129" name="Google Shape;129;p3"/>
          <p:cNvPicPr preferRelativeResize="0"/>
          <p:nvPr/>
        </p:nvPicPr>
        <p:blipFill>
          <a:blip r:embed="rId5">
            <a:alphaModFix/>
          </a:blip>
          <a:stretch>
            <a:fillRect/>
          </a:stretch>
        </p:blipFill>
        <p:spPr>
          <a:xfrm>
            <a:off x="-50327" y="5532425"/>
            <a:ext cx="2703435" cy="1325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116a8577a4a_1_180"/>
          <p:cNvPicPr preferRelativeResize="0"/>
          <p:nvPr/>
        </p:nvPicPr>
        <p:blipFill rotWithShape="1">
          <a:blip r:embed="rId3">
            <a:alphaModFix/>
          </a:blip>
          <a:srcRect l="10276" t="13417" r="13258" b="16774"/>
          <a:stretch/>
        </p:blipFill>
        <p:spPr>
          <a:xfrm>
            <a:off x="1221675" y="856988"/>
            <a:ext cx="5633950" cy="5144026"/>
          </a:xfrm>
          <a:prstGeom prst="rect">
            <a:avLst/>
          </a:prstGeom>
          <a:noFill/>
          <a:ln>
            <a:noFill/>
          </a:ln>
        </p:spPr>
      </p:pic>
      <p:sp>
        <p:nvSpPr>
          <p:cNvPr id="136" name="Google Shape;136;g116a8577a4a_1_180"/>
          <p:cNvSpPr txBox="1"/>
          <p:nvPr/>
        </p:nvSpPr>
        <p:spPr>
          <a:xfrm>
            <a:off x="8278525" y="3548989"/>
            <a:ext cx="32694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a:solidFill>
                  <a:srgbClr val="351C75"/>
                </a:solidFill>
                <a:latin typeface="Montserrat SemiBold"/>
                <a:ea typeface="Montserrat SemiBold"/>
                <a:cs typeface="Montserrat SemiBold"/>
                <a:sym typeface="Montserrat SemiBold"/>
              </a:rPr>
              <a:t>Believe the Possibility</a:t>
            </a:r>
            <a:endParaRPr sz="3800">
              <a:solidFill>
                <a:srgbClr val="351C75"/>
              </a:solidFill>
              <a:latin typeface="Montserrat SemiBold"/>
              <a:ea typeface="Montserrat SemiBold"/>
              <a:cs typeface="Montserrat SemiBold"/>
              <a:sym typeface="Montserrat SemiBold"/>
            </a:endParaRPr>
          </a:p>
        </p:txBody>
      </p:sp>
      <p:sp>
        <p:nvSpPr>
          <p:cNvPr id="137" name="Google Shape;137;g116a8577a4a_1_180"/>
          <p:cNvSpPr txBox="1"/>
          <p:nvPr/>
        </p:nvSpPr>
        <p:spPr>
          <a:xfrm>
            <a:off x="8214650" y="1773113"/>
            <a:ext cx="3269400" cy="150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800">
                <a:solidFill>
                  <a:srgbClr val="351C75"/>
                </a:solidFill>
                <a:latin typeface="Montserrat SemiBold"/>
                <a:ea typeface="Montserrat SemiBold"/>
                <a:cs typeface="Montserrat SemiBold"/>
                <a:sym typeface="Montserrat SemiBold"/>
              </a:rPr>
              <a:t>01</a:t>
            </a:r>
            <a:endParaRPr sz="11800">
              <a:solidFill>
                <a:srgbClr val="351C75"/>
              </a:solidFill>
              <a:latin typeface="Montserrat SemiBold"/>
              <a:ea typeface="Montserrat SemiBold"/>
              <a:cs typeface="Montserrat SemiBold"/>
              <a:sym typeface="Montserrat SemiBold"/>
            </a:endParaRPr>
          </a:p>
        </p:txBody>
      </p:sp>
      <p:pic>
        <p:nvPicPr>
          <p:cNvPr id="138" name="Google Shape;138;g116a8577a4a_1_180"/>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Step 1: BELIEVE the POSSIBILITY </a:t>
            </a:r>
            <a:endParaRPr>
              <a:solidFill>
                <a:srgbClr val="351C75"/>
              </a:solidFill>
              <a:latin typeface="Montserrat"/>
              <a:ea typeface="Montserrat"/>
              <a:cs typeface="Montserrat"/>
              <a:sym typeface="Montserrat"/>
            </a:endParaRPr>
          </a:p>
        </p:txBody>
      </p:sp>
      <p:sp>
        <p:nvSpPr>
          <p:cNvPr id="144" name="Google Shape;14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Montserrat"/>
              <a:buChar char="•"/>
            </a:pPr>
            <a:r>
              <a:rPr lang="en-US">
                <a:latin typeface="Montserrat"/>
                <a:ea typeface="Montserrat"/>
                <a:cs typeface="Montserrat"/>
                <a:sym typeface="Montserrat"/>
              </a:rPr>
              <a:t>Your Beliefs Shape Your Reality. </a:t>
            </a:r>
            <a:r>
              <a:rPr lang="en-US" sz="2000" i="1">
                <a:latin typeface="Montserrat"/>
                <a:ea typeface="Montserrat"/>
                <a:cs typeface="Montserrat"/>
                <a:sym typeface="Montserrat"/>
              </a:rPr>
              <a:t>What happens is of little significance compared with the stories we tell ourselves about what happens. RABIH ALAMEDDINE, The Hakawati</a:t>
            </a:r>
            <a:endParaRPr sz="2000" i="1">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Our beliefs play a massive part in how we approach life. </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We tend to experience what we expect. </a:t>
            </a:r>
            <a:endParaRPr>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800"/>
              <a:buFont typeface="Montserrat"/>
              <a:buChar char="•"/>
            </a:pPr>
            <a:r>
              <a:rPr lang="en-US">
                <a:latin typeface="Montserrat"/>
                <a:ea typeface="Montserrat"/>
                <a:cs typeface="Montserrat"/>
                <a:sym typeface="Montserrat"/>
              </a:rPr>
              <a:t>One of the biggest reasons we don’t succeed with our goals is we doubt we can. We believe they’re out of reach. </a:t>
            </a:r>
            <a:endParaRPr>
              <a:latin typeface="Montserrat"/>
              <a:ea typeface="Montserrat"/>
              <a:cs typeface="Montserrat"/>
              <a:sym typeface="Montserrat"/>
            </a:endParaRPr>
          </a:p>
          <a:p>
            <a:pPr marL="0" lvl="0" indent="0" algn="l" rtl="0">
              <a:lnSpc>
                <a:spcPct val="90000"/>
              </a:lnSpc>
              <a:spcBef>
                <a:spcPts val="1000"/>
              </a:spcBef>
              <a:spcAft>
                <a:spcPts val="0"/>
              </a:spcAft>
              <a:buClr>
                <a:schemeClr val="dk1"/>
              </a:buClr>
              <a:buSzPts val="2800"/>
              <a:buNone/>
            </a:pPr>
            <a:endParaRPr b="1">
              <a:latin typeface="Montserrat"/>
              <a:ea typeface="Montserrat"/>
              <a:cs typeface="Montserrat"/>
              <a:sym typeface="Montserrat"/>
            </a:endParaRPr>
          </a:p>
        </p:txBody>
      </p:sp>
      <p:pic>
        <p:nvPicPr>
          <p:cNvPr id="145" name="Google Shape;145;p4"/>
          <p:cNvPicPr preferRelativeResize="0"/>
          <p:nvPr/>
        </p:nvPicPr>
        <p:blipFill>
          <a:blip r:embed="rId3">
            <a:alphaModFix/>
          </a:blip>
          <a:stretch>
            <a:fillRect/>
          </a:stretch>
        </p:blipFill>
        <p:spPr>
          <a:xfrm>
            <a:off x="9459298" y="5694650"/>
            <a:ext cx="2703435" cy="1325574"/>
          </a:xfrm>
          <a:prstGeom prst="rect">
            <a:avLst/>
          </a:prstGeom>
          <a:noFill/>
          <a:ln>
            <a:noFill/>
          </a:ln>
        </p:spPr>
      </p:pic>
      <p:pic>
        <p:nvPicPr>
          <p:cNvPr id="146" name="Google Shape;146;p4"/>
          <p:cNvPicPr preferRelativeResize="0"/>
          <p:nvPr/>
        </p:nvPicPr>
        <p:blipFill>
          <a:blip r:embed="rId4">
            <a:alphaModFix/>
          </a:blip>
          <a:stretch>
            <a:fillRect/>
          </a:stretch>
        </p:blipFill>
        <p:spPr>
          <a:xfrm>
            <a:off x="986175" y="1538189"/>
            <a:ext cx="10026274" cy="105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4400"/>
              <a:buFont typeface="Calibri"/>
              <a:buNone/>
            </a:pPr>
            <a:r>
              <a:rPr lang="en-US" b="1">
                <a:solidFill>
                  <a:srgbClr val="351C75"/>
                </a:solidFill>
                <a:latin typeface="Montserrat"/>
                <a:ea typeface="Montserrat"/>
                <a:cs typeface="Montserrat"/>
                <a:sym typeface="Montserrat"/>
              </a:rPr>
              <a:t>Read along</a:t>
            </a:r>
            <a:endParaRPr b="1">
              <a:solidFill>
                <a:srgbClr val="351C75"/>
              </a:solidFill>
              <a:latin typeface="Montserrat"/>
              <a:ea typeface="Montserrat"/>
              <a:cs typeface="Montserrat"/>
              <a:sym typeface="Montserrat"/>
            </a:endParaRPr>
          </a:p>
        </p:txBody>
      </p:sp>
      <p:sp>
        <p:nvSpPr>
          <p:cNvPr id="152" name="Google Shape;15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01930" algn="l" rtl="0">
              <a:lnSpc>
                <a:spcPct val="115000"/>
              </a:lnSpc>
              <a:spcBef>
                <a:spcPts val="0"/>
              </a:spcBef>
              <a:spcAft>
                <a:spcPts val="0"/>
              </a:spcAft>
              <a:buClr>
                <a:schemeClr val="dk1"/>
              </a:buClr>
              <a:buSzPct val="100000"/>
              <a:buFont typeface="Montserrat"/>
              <a:buChar char="•"/>
            </a:pPr>
            <a:r>
              <a:rPr lang="en-US">
                <a:latin typeface="Montserrat"/>
                <a:ea typeface="Montserrat"/>
                <a:cs typeface="Montserrat"/>
                <a:sym typeface="Montserrat"/>
              </a:rPr>
              <a:t>You know what this looks like. You say, </a:t>
            </a:r>
            <a:r>
              <a:rPr lang="en-US" i="1">
                <a:latin typeface="Montserrat"/>
                <a:ea typeface="Montserrat"/>
                <a:cs typeface="Montserrat"/>
                <a:sym typeface="Montserrat"/>
              </a:rPr>
              <a:t>“I need to apply for that new job.”</a:t>
            </a:r>
            <a:r>
              <a:rPr lang="en-US">
                <a:latin typeface="Montserrat"/>
                <a:ea typeface="Montserrat"/>
                <a:cs typeface="Montserrat"/>
                <a:sym typeface="Montserrat"/>
              </a:rPr>
              <a:t> But then you think, </a:t>
            </a:r>
            <a:r>
              <a:rPr lang="en-US" i="1">
                <a:latin typeface="Montserrat"/>
                <a:ea typeface="Montserrat"/>
                <a:cs typeface="Montserrat"/>
                <a:sym typeface="Montserrat"/>
              </a:rPr>
              <a:t>“There’s no way. I don’t have enough experience or enough education.”</a:t>
            </a:r>
            <a:r>
              <a:rPr lang="en-US">
                <a:latin typeface="Montserrat"/>
                <a:ea typeface="Montserrat"/>
                <a:cs typeface="Montserrat"/>
                <a:sym typeface="Montserrat"/>
              </a:rPr>
              <a:t> Suddenly, an idea that might take you to the next chapter of your story just withers and dies. </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Or maybe a friend says, “</a:t>
            </a:r>
            <a:r>
              <a:rPr lang="en-US" i="1">
                <a:latin typeface="Montserrat"/>
                <a:ea typeface="Montserrat"/>
                <a:cs typeface="Montserrat"/>
                <a:sym typeface="Montserrat"/>
              </a:rPr>
              <a:t>Hey, you and Bill should go to that marriage retreat this weekend.”</a:t>
            </a:r>
            <a:r>
              <a:rPr lang="en-US">
                <a:latin typeface="Montserrat"/>
                <a:ea typeface="Montserrat"/>
                <a:cs typeface="Montserrat"/>
                <a:sym typeface="Montserrat"/>
              </a:rPr>
              <a:t> And you think, “</a:t>
            </a:r>
            <a:r>
              <a:rPr lang="en-US" i="1">
                <a:latin typeface="Montserrat"/>
                <a:ea typeface="Montserrat"/>
                <a:cs typeface="Montserrat"/>
                <a:sym typeface="Montserrat"/>
              </a:rPr>
              <a:t>Are you kidding me? I can’t get him off the couch for an evening, let alone a whole weekend.”</a:t>
            </a:r>
            <a:r>
              <a:rPr lang="en-US">
                <a:latin typeface="Montserrat"/>
                <a:ea typeface="Montserrat"/>
                <a:cs typeface="Montserrat"/>
                <a:sym typeface="Montserrat"/>
              </a:rPr>
              <a:t> </a:t>
            </a:r>
            <a:endParaRPr>
              <a:latin typeface="Montserrat"/>
              <a:ea typeface="Montserrat"/>
              <a:cs typeface="Montserrat"/>
              <a:sym typeface="Montserrat"/>
            </a:endParaRPr>
          </a:p>
          <a:p>
            <a:pPr marL="228600" lvl="0" indent="-201930" algn="l" rtl="0">
              <a:lnSpc>
                <a:spcPct val="115000"/>
              </a:lnSpc>
              <a:spcBef>
                <a:spcPts val="1000"/>
              </a:spcBef>
              <a:spcAft>
                <a:spcPts val="0"/>
              </a:spcAft>
              <a:buClr>
                <a:schemeClr val="dk1"/>
              </a:buClr>
              <a:buSzPct val="100000"/>
              <a:buFont typeface="Montserrat"/>
              <a:buChar char="•"/>
            </a:pPr>
            <a:r>
              <a:rPr lang="en-US">
                <a:latin typeface="Montserrat"/>
                <a:ea typeface="Montserrat"/>
                <a:cs typeface="Montserrat"/>
                <a:sym typeface="Montserrat"/>
              </a:rPr>
              <a:t>Or somebody says, </a:t>
            </a:r>
            <a:r>
              <a:rPr lang="en-US" i="1">
                <a:latin typeface="Montserrat"/>
                <a:ea typeface="Montserrat"/>
                <a:cs typeface="Montserrat"/>
                <a:sym typeface="Montserrat"/>
              </a:rPr>
              <a:t>“I think it would be awesome to run a 5K.”</a:t>
            </a:r>
            <a:r>
              <a:rPr lang="en-US">
                <a:latin typeface="Montserrat"/>
                <a:ea typeface="Montserrat"/>
                <a:cs typeface="Montserrat"/>
                <a:sym typeface="Montserrat"/>
              </a:rPr>
              <a:t> And you think, </a:t>
            </a:r>
            <a:r>
              <a:rPr lang="en-US" i="1">
                <a:latin typeface="Montserrat"/>
                <a:ea typeface="Montserrat"/>
                <a:cs typeface="Montserrat"/>
                <a:sym typeface="Montserrat"/>
              </a:rPr>
              <a:t>“Maybe I should.”</a:t>
            </a:r>
            <a:r>
              <a:rPr lang="en-US">
                <a:latin typeface="Montserrat"/>
                <a:ea typeface="Montserrat"/>
                <a:cs typeface="Montserrat"/>
                <a:sym typeface="Montserrat"/>
              </a:rPr>
              <a:t> But then the cynicism sets in. </a:t>
            </a:r>
            <a:r>
              <a:rPr lang="en-US" i="1">
                <a:latin typeface="Montserrat"/>
                <a:ea typeface="Montserrat"/>
                <a:cs typeface="Montserrat"/>
                <a:sym typeface="Montserrat"/>
              </a:rPr>
              <a:t>“I’m forty pounds overweight,”</a:t>
            </a:r>
            <a:r>
              <a:rPr lang="en-US">
                <a:latin typeface="Montserrat"/>
                <a:ea typeface="Montserrat"/>
                <a:cs typeface="Montserrat"/>
                <a:sym typeface="Montserrat"/>
              </a:rPr>
              <a:t> you think. </a:t>
            </a:r>
            <a:r>
              <a:rPr lang="en-US" i="1">
                <a:latin typeface="Montserrat"/>
                <a:ea typeface="Montserrat"/>
                <a:cs typeface="Montserrat"/>
                <a:sym typeface="Montserrat"/>
              </a:rPr>
              <a:t>“I’ve got a bum knee. There’s no way I could possibly run a 5K.” </a:t>
            </a:r>
            <a:endParaRPr i="1">
              <a:latin typeface="Montserrat"/>
              <a:ea typeface="Montserrat"/>
              <a:cs typeface="Montserrat"/>
              <a:sym typeface="Montserrat"/>
            </a:endParaRPr>
          </a:p>
          <a:p>
            <a:pPr marL="0" lvl="0" indent="0" algn="l" rtl="0">
              <a:lnSpc>
                <a:spcPct val="115000"/>
              </a:lnSpc>
              <a:spcBef>
                <a:spcPts val="1000"/>
              </a:spcBef>
              <a:spcAft>
                <a:spcPts val="0"/>
              </a:spcAft>
              <a:buClr>
                <a:schemeClr val="dk1"/>
              </a:buClr>
              <a:buSzPct val="100000"/>
              <a:buNone/>
            </a:pPr>
            <a:r>
              <a:rPr lang="en-US">
                <a:latin typeface="Montserrat"/>
                <a:ea typeface="Montserrat"/>
                <a:cs typeface="Montserrat"/>
                <a:sym typeface="Montserrat"/>
              </a:rPr>
              <a:t>It’s hard to get your hopes dashed if you never get them up to begin with. But that kind of cynicism poisons our souls and sabotages our results. Our beliefs about what’s possible have a direct impact on the reality we experience. </a:t>
            </a:r>
            <a:endParaRPr>
              <a:latin typeface="Montserrat"/>
              <a:ea typeface="Montserrat"/>
              <a:cs typeface="Montserrat"/>
              <a:sym typeface="Montserrat"/>
            </a:endParaRPr>
          </a:p>
        </p:txBody>
      </p:sp>
      <p:pic>
        <p:nvPicPr>
          <p:cNvPr id="153" name="Google Shape;153;p5"/>
          <p:cNvPicPr preferRelativeResize="0"/>
          <p:nvPr/>
        </p:nvPicPr>
        <p:blipFill>
          <a:blip r:embed="rId3">
            <a:alphaModFix/>
          </a:blip>
          <a:stretch>
            <a:fillRect/>
          </a:stretch>
        </p:blipFill>
        <p:spPr>
          <a:xfrm>
            <a:off x="986175" y="1538189"/>
            <a:ext cx="10026274" cy="105075"/>
          </a:xfrm>
          <a:prstGeom prst="rect">
            <a:avLst/>
          </a:prstGeom>
          <a:noFill/>
          <a:ln>
            <a:noFill/>
          </a:ln>
        </p:spPr>
      </p:pic>
      <p:pic>
        <p:nvPicPr>
          <p:cNvPr id="154" name="Google Shape;154;p5"/>
          <p:cNvPicPr preferRelativeResize="0"/>
          <p:nvPr/>
        </p:nvPicPr>
        <p:blipFill>
          <a:blip r:embed="rId4">
            <a:alphaModFix/>
          </a:blip>
          <a:stretch>
            <a:fillRect/>
          </a:stretch>
        </p:blipFill>
        <p:spPr>
          <a:xfrm>
            <a:off x="9459298" y="5694650"/>
            <a:ext cx="2703435" cy="13255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2739</Words>
  <Application>Microsoft Office PowerPoint</Application>
  <PresentationFormat>Widescreen</PresentationFormat>
  <Paragraphs>212</Paragraphs>
  <Slides>43</Slides>
  <Notes>43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Lato</vt:lpstr>
      <vt:lpstr>Montserrat SemiBold</vt:lpstr>
      <vt:lpstr>Montserrat Black</vt:lpstr>
      <vt:lpstr>Georgia</vt:lpstr>
      <vt:lpstr>Palanquin SemiBold</vt:lpstr>
      <vt:lpstr>Montserrat</vt:lpstr>
      <vt:lpstr>Calibri</vt:lpstr>
      <vt:lpstr>Office Theme</vt:lpstr>
      <vt:lpstr>Welcome to the Eaglelite Book Club</vt:lpstr>
      <vt:lpstr>Meeting Plan</vt:lpstr>
      <vt:lpstr>About the Book Club</vt:lpstr>
      <vt:lpstr>PowerPoint Presentation</vt:lpstr>
      <vt:lpstr>Introduction </vt:lpstr>
      <vt:lpstr>PowerPoint Presentation</vt:lpstr>
      <vt:lpstr>PowerPoint Presentation</vt:lpstr>
      <vt:lpstr>Step 1: BELIEVE the POSSIBILITY </vt:lpstr>
      <vt:lpstr>Read along</vt:lpstr>
      <vt:lpstr>PowerPoint Presentation</vt:lpstr>
      <vt:lpstr>PowerPoint Presentation</vt:lpstr>
      <vt:lpstr>PowerPoint Presentation</vt:lpstr>
      <vt:lpstr>PowerPoint Presentation</vt:lpstr>
      <vt:lpstr>Step 1 Wrap Up</vt:lpstr>
      <vt:lpstr>PowerPoint Presentation</vt:lpstr>
      <vt:lpstr>PowerPoint Presentation</vt:lpstr>
      <vt:lpstr>PowerPoint Presentation</vt:lpstr>
      <vt:lpstr>The After-Action Review. </vt:lpstr>
      <vt:lpstr>Regret Reveals Opportunity </vt:lpstr>
      <vt:lpstr>PowerPoint Presentation</vt:lpstr>
      <vt:lpstr>PowerPoint Presentation</vt:lpstr>
      <vt:lpstr>Step 2: Wrap up</vt:lpstr>
      <vt:lpstr>PowerPoint Presentation</vt:lpstr>
      <vt:lpstr>Step 3:  DESIGN YOUR FUTURE</vt:lpstr>
      <vt:lpstr>Achievements and Habits Work Together. The reason most people never reach their goals is that they don’t define them.  - Denis Watley </vt:lpstr>
      <vt:lpstr>PowerPoint Presentation</vt:lpstr>
      <vt:lpstr>PowerPoint Presentation</vt:lpstr>
      <vt:lpstr>PowerPoint Presentation</vt:lpstr>
      <vt:lpstr>PowerPoint Presentation</vt:lpstr>
      <vt:lpstr>Step 3: Wrap up</vt:lpstr>
      <vt:lpstr>PowerPoint Presentation</vt:lpstr>
      <vt:lpstr>Step 4: FIND YOUR WHY</vt:lpstr>
      <vt:lpstr>Your What Needs a Why. </vt:lpstr>
      <vt:lpstr>The journey is better with friends</vt:lpstr>
      <vt:lpstr>Step 4: Wrap up</vt:lpstr>
      <vt:lpstr>PowerPoint Presentation</vt:lpstr>
      <vt:lpstr>Step 5: MAKE IT HAPPEN </vt:lpstr>
      <vt:lpstr>PowerPoint Presentation</vt:lpstr>
      <vt:lpstr>Quarterly Review  </vt:lpstr>
      <vt:lpstr>Step 5: Wrap up</vt:lpstr>
      <vt:lpstr>Who we are:</vt:lpstr>
      <vt:lpstr>PowerPoint Presentation</vt:lpstr>
      <vt:lpstr>How can we partner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Eaglelite Book Club</dc:title>
  <dc:creator>Brenda Abeja</dc:creator>
  <cp:lastModifiedBy>Brenda Abeja</cp:lastModifiedBy>
  <cp:revision>3</cp:revision>
  <dcterms:created xsi:type="dcterms:W3CDTF">2022-02-25T16:48:09Z</dcterms:created>
  <dcterms:modified xsi:type="dcterms:W3CDTF">2022-04-14T09:32:57Z</dcterms:modified>
</cp:coreProperties>
</file>