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7" r:id="rId2"/>
    <p:sldId id="288" r:id="rId3"/>
    <p:sldId id="264" r:id="rId4"/>
    <p:sldId id="285" r:id="rId5"/>
    <p:sldId id="289" r:id="rId6"/>
    <p:sldId id="302" r:id="rId7"/>
    <p:sldId id="263" r:id="rId8"/>
    <p:sldId id="292" r:id="rId9"/>
    <p:sldId id="272" r:id="rId10"/>
    <p:sldId id="268" r:id="rId11"/>
    <p:sldId id="293" r:id="rId12"/>
    <p:sldId id="282" r:id="rId13"/>
    <p:sldId id="271" r:id="rId14"/>
    <p:sldId id="303" r:id="rId15"/>
    <p:sldId id="297" r:id="rId16"/>
    <p:sldId id="278" r:id="rId17"/>
    <p:sldId id="304" r:id="rId18"/>
    <p:sldId id="299" r:id="rId19"/>
    <p:sldId id="298" r:id="rId20"/>
    <p:sldId id="262" r:id="rId21"/>
    <p:sldId id="300"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D7526-70B8-427D-AA76-2D6C1456C485}" v="18" dt="2022-09-02T08:43:27.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96" autoAdjust="0"/>
    <p:restoredTop sz="94660"/>
  </p:normalViewPr>
  <p:slideViewPr>
    <p:cSldViewPr snapToGrid="0">
      <p:cViewPr varScale="1">
        <p:scale>
          <a:sx n="67" d="100"/>
          <a:sy n="6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FEA8B-B1AF-4DDE-AFD5-0ECE63A835A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0EE6A23-2D4E-4AA3-83AF-A8CD61AC21C8}">
      <dgm:prSet/>
      <dgm:spPr/>
      <dgm:t>
        <a:bodyPr/>
        <a:lstStyle/>
        <a:p>
          <a:r>
            <a:rPr lang="en-US" dirty="0">
              <a:latin typeface="Amasis MT Pro" panose="02040504050005020304" pitchFamily="18" charset="0"/>
            </a:rPr>
            <a:t>Life does not warn us that it is about to dropkick us in the face </a:t>
          </a:r>
        </a:p>
      </dgm:t>
    </dgm:pt>
    <dgm:pt modelId="{99A4A9A2-FBFF-40DB-A965-B83E4CDCA987}" type="parTrans" cxnId="{29AB85C5-F9D8-4606-BAA2-802411A42D24}">
      <dgm:prSet/>
      <dgm:spPr/>
      <dgm:t>
        <a:bodyPr/>
        <a:lstStyle/>
        <a:p>
          <a:endParaRPr lang="en-US"/>
        </a:p>
      </dgm:t>
    </dgm:pt>
    <dgm:pt modelId="{212B19B5-FBBC-4AFC-906C-73FAA2DF18DB}" type="sibTrans" cxnId="{29AB85C5-F9D8-4606-BAA2-802411A42D24}">
      <dgm:prSet/>
      <dgm:spPr/>
      <dgm:t>
        <a:bodyPr/>
        <a:lstStyle/>
        <a:p>
          <a:endParaRPr lang="en-US"/>
        </a:p>
      </dgm:t>
    </dgm:pt>
    <dgm:pt modelId="{C61FF937-7334-4F7F-AA7C-9E81A1580A6E}">
      <dgm:prSet/>
      <dgm:spPr/>
      <dgm:t>
        <a:bodyPr/>
        <a:lstStyle/>
        <a:p>
          <a:r>
            <a:rPr lang="en-US" dirty="0">
              <a:latin typeface="Amasis MT Pro" panose="02040504050005020304" pitchFamily="18" charset="0"/>
            </a:rPr>
            <a:t>Your change and your choices aren’t about anyone else. They are about you</a:t>
          </a:r>
        </a:p>
      </dgm:t>
    </dgm:pt>
    <dgm:pt modelId="{5E55DECC-9273-4B79-AA2A-C90BB486A6A4}" type="parTrans" cxnId="{2E85879D-7398-4B66-B6CD-AA9D8EC4C594}">
      <dgm:prSet/>
      <dgm:spPr/>
      <dgm:t>
        <a:bodyPr/>
        <a:lstStyle/>
        <a:p>
          <a:endParaRPr lang="en-US"/>
        </a:p>
      </dgm:t>
    </dgm:pt>
    <dgm:pt modelId="{C352947E-87EE-465A-9120-313029E194A5}" type="sibTrans" cxnId="{2E85879D-7398-4B66-B6CD-AA9D8EC4C594}">
      <dgm:prSet/>
      <dgm:spPr/>
      <dgm:t>
        <a:bodyPr/>
        <a:lstStyle/>
        <a:p>
          <a:endParaRPr lang="en-US"/>
        </a:p>
      </dgm:t>
    </dgm:pt>
    <dgm:pt modelId="{24B9A344-381D-41B9-BAF2-620D83F3E342}">
      <dgm:prSet/>
      <dgm:spPr/>
      <dgm:t>
        <a:bodyPr/>
        <a:lstStyle/>
        <a:p>
          <a:r>
            <a:rPr lang="en-US" dirty="0">
              <a:latin typeface="Amasis MT Pro" panose="02040504050005020304" pitchFamily="18" charset="0"/>
            </a:rPr>
            <a:t>As you evolve, do not let people weaponize the old you against the new you</a:t>
          </a:r>
        </a:p>
      </dgm:t>
    </dgm:pt>
    <dgm:pt modelId="{D4C8F697-14FD-4E69-A3C0-31CE7ED3C601}" type="parTrans" cxnId="{C7CC1789-D1CB-4C23-9B3B-B749A42B58B5}">
      <dgm:prSet/>
      <dgm:spPr/>
      <dgm:t>
        <a:bodyPr/>
        <a:lstStyle/>
        <a:p>
          <a:endParaRPr lang="en-US"/>
        </a:p>
      </dgm:t>
    </dgm:pt>
    <dgm:pt modelId="{F4AE0CB6-FC06-4F61-B195-F86573CD2CE5}" type="sibTrans" cxnId="{C7CC1789-D1CB-4C23-9B3B-B749A42B58B5}">
      <dgm:prSet/>
      <dgm:spPr/>
      <dgm:t>
        <a:bodyPr/>
        <a:lstStyle/>
        <a:p>
          <a:endParaRPr lang="en-US"/>
        </a:p>
      </dgm:t>
    </dgm:pt>
    <dgm:pt modelId="{39FC7E58-016B-4D90-A8F0-ED6B3ACA3D60}">
      <dgm:prSet/>
      <dgm:spPr/>
      <dgm:t>
        <a:bodyPr/>
        <a:lstStyle/>
        <a:p>
          <a:r>
            <a:rPr lang="en-US" dirty="0">
              <a:latin typeface="Amasis MT Pro" panose="02040504050005020304" pitchFamily="18" charset="0"/>
            </a:rPr>
            <a:t>I already know you are going to be different from who you are today</a:t>
          </a:r>
        </a:p>
      </dgm:t>
    </dgm:pt>
    <dgm:pt modelId="{AB49C911-0092-4F36-B12D-9699B84EC5BE}" type="parTrans" cxnId="{CBDB6439-DD48-4EC0-A426-04FC8E99216C}">
      <dgm:prSet/>
      <dgm:spPr/>
      <dgm:t>
        <a:bodyPr/>
        <a:lstStyle/>
        <a:p>
          <a:endParaRPr lang="en-US"/>
        </a:p>
      </dgm:t>
    </dgm:pt>
    <dgm:pt modelId="{47E99836-47F5-4178-9958-F4BF72D61207}" type="sibTrans" cxnId="{CBDB6439-DD48-4EC0-A426-04FC8E99216C}">
      <dgm:prSet/>
      <dgm:spPr/>
      <dgm:t>
        <a:bodyPr/>
        <a:lstStyle/>
        <a:p>
          <a:endParaRPr lang="en-US"/>
        </a:p>
      </dgm:t>
    </dgm:pt>
    <dgm:pt modelId="{C430B2C5-1663-4C65-9D38-69E888A5559E}" type="pres">
      <dgm:prSet presAssocID="{6FAFEA8B-B1AF-4DDE-AFD5-0ECE63A835A4}" presName="vert0" presStyleCnt="0">
        <dgm:presLayoutVars>
          <dgm:dir/>
          <dgm:animOne val="branch"/>
          <dgm:animLvl val="lvl"/>
        </dgm:presLayoutVars>
      </dgm:prSet>
      <dgm:spPr/>
    </dgm:pt>
    <dgm:pt modelId="{4B6445E7-12C3-40CE-AECE-F54687ECD7B7}" type="pres">
      <dgm:prSet presAssocID="{50EE6A23-2D4E-4AA3-83AF-A8CD61AC21C8}" presName="thickLine" presStyleLbl="alignNode1" presStyleIdx="0" presStyleCnt="4"/>
      <dgm:spPr/>
    </dgm:pt>
    <dgm:pt modelId="{AE010532-9251-4889-A11B-D7C16257D1FF}" type="pres">
      <dgm:prSet presAssocID="{50EE6A23-2D4E-4AA3-83AF-A8CD61AC21C8}" presName="horz1" presStyleCnt="0"/>
      <dgm:spPr/>
    </dgm:pt>
    <dgm:pt modelId="{63F6AF6B-EC19-4047-B528-D2312B0E486D}" type="pres">
      <dgm:prSet presAssocID="{50EE6A23-2D4E-4AA3-83AF-A8CD61AC21C8}" presName="tx1" presStyleLbl="revTx" presStyleIdx="0" presStyleCnt="4"/>
      <dgm:spPr/>
    </dgm:pt>
    <dgm:pt modelId="{312AEACD-1F43-49B4-8BD7-07DE61C00743}" type="pres">
      <dgm:prSet presAssocID="{50EE6A23-2D4E-4AA3-83AF-A8CD61AC21C8}" presName="vert1" presStyleCnt="0"/>
      <dgm:spPr/>
    </dgm:pt>
    <dgm:pt modelId="{5BAA2999-715F-4F2B-A262-AD280C203554}" type="pres">
      <dgm:prSet presAssocID="{C61FF937-7334-4F7F-AA7C-9E81A1580A6E}" presName="thickLine" presStyleLbl="alignNode1" presStyleIdx="1" presStyleCnt="4"/>
      <dgm:spPr/>
    </dgm:pt>
    <dgm:pt modelId="{CC7B1FE1-0349-4FF3-82C2-77CF779E5B55}" type="pres">
      <dgm:prSet presAssocID="{C61FF937-7334-4F7F-AA7C-9E81A1580A6E}" presName="horz1" presStyleCnt="0"/>
      <dgm:spPr/>
    </dgm:pt>
    <dgm:pt modelId="{CA0C8F9E-103F-4F86-91CD-3C95221BF9EC}" type="pres">
      <dgm:prSet presAssocID="{C61FF937-7334-4F7F-AA7C-9E81A1580A6E}" presName="tx1" presStyleLbl="revTx" presStyleIdx="1" presStyleCnt="4"/>
      <dgm:spPr/>
    </dgm:pt>
    <dgm:pt modelId="{55344E8C-7693-4EBA-ABAF-498039824248}" type="pres">
      <dgm:prSet presAssocID="{C61FF937-7334-4F7F-AA7C-9E81A1580A6E}" presName="vert1" presStyleCnt="0"/>
      <dgm:spPr/>
    </dgm:pt>
    <dgm:pt modelId="{17393F11-8AA4-452F-AC77-8DB87D2C051D}" type="pres">
      <dgm:prSet presAssocID="{24B9A344-381D-41B9-BAF2-620D83F3E342}" presName="thickLine" presStyleLbl="alignNode1" presStyleIdx="2" presStyleCnt="4"/>
      <dgm:spPr/>
    </dgm:pt>
    <dgm:pt modelId="{2D4E43CF-6BF6-4275-A5FB-91C1EB306791}" type="pres">
      <dgm:prSet presAssocID="{24B9A344-381D-41B9-BAF2-620D83F3E342}" presName="horz1" presStyleCnt="0"/>
      <dgm:spPr/>
    </dgm:pt>
    <dgm:pt modelId="{07F694E6-E5CD-4292-9AC8-983FA0381AD4}" type="pres">
      <dgm:prSet presAssocID="{24B9A344-381D-41B9-BAF2-620D83F3E342}" presName="tx1" presStyleLbl="revTx" presStyleIdx="2" presStyleCnt="4"/>
      <dgm:spPr/>
    </dgm:pt>
    <dgm:pt modelId="{FC4555CD-36CE-4435-96D4-54EEF6607361}" type="pres">
      <dgm:prSet presAssocID="{24B9A344-381D-41B9-BAF2-620D83F3E342}" presName="vert1" presStyleCnt="0"/>
      <dgm:spPr/>
    </dgm:pt>
    <dgm:pt modelId="{33A4721B-D604-41AD-9F45-BF9F6A97752B}" type="pres">
      <dgm:prSet presAssocID="{39FC7E58-016B-4D90-A8F0-ED6B3ACA3D60}" presName="thickLine" presStyleLbl="alignNode1" presStyleIdx="3" presStyleCnt="4"/>
      <dgm:spPr/>
    </dgm:pt>
    <dgm:pt modelId="{8C05D35E-CFF6-4C61-BC37-22AF4379C50D}" type="pres">
      <dgm:prSet presAssocID="{39FC7E58-016B-4D90-A8F0-ED6B3ACA3D60}" presName="horz1" presStyleCnt="0"/>
      <dgm:spPr/>
    </dgm:pt>
    <dgm:pt modelId="{6D1C793E-D341-48FD-9771-7D40B6B3D15D}" type="pres">
      <dgm:prSet presAssocID="{39FC7E58-016B-4D90-A8F0-ED6B3ACA3D60}" presName="tx1" presStyleLbl="revTx" presStyleIdx="3" presStyleCnt="4"/>
      <dgm:spPr/>
    </dgm:pt>
    <dgm:pt modelId="{9A1F0F38-3234-4CE5-80B2-74BAD0130582}" type="pres">
      <dgm:prSet presAssocID="{39FC7E58-016B-4D90-A8F0-ED6B3ACA3D60}" presName="vert1" presStyleCnt="0"/>
      <dgm:spPr/>
    </dgm:pt>
  </dgm:ptLst>
  <dgm:cxnLst>
    <dgm:cxn modelId="{CBDB6439-DD48-4EC0-A426-04FC8E99216C}" srcId="{6FAFEA8B-B1AF-4DDE-AFD5-0ECE63A835A4}" destId="{39FC7E58-016B-4D90-A8F0-ED6B3ACA3D60}" srcOrd="3" destOrd="0" parTransId="{AB49C911-0092-4F36-B12D-9699B84EC5BE}" sibTransId="{47E99836-47F5-4178-9958-F4BF72D61207}"/>
    <dgm:cxn modelId="{34DE2B3E-15D9-430B-BFA9-4E4CC9D2FF75}" type="presOf" srcId="{C61FF937-7334-4F7F-AA7C-9E81A1580A6E}" destId="{CA0C8F9E-103F-4F86-91CD-3C95221BF9EC}" srcOrd="0" destOrd="0" presId="urn:microsoft.com/office/officeart/2008/layout/LinedList"/>
    <dgm:cxn modelId="{598D7645-3C22-4202-9520-347DCD422BCF}" type="presOf" srcId="{24B9A344-381D-41B9-BAF2-620D83F3E342}" destId="{07F694E6-E5CD-4292-9AC8-983FA0381AD4}" srcOrd="0" destOrd="0" presId="urn:microsoft.com/office/officeart/2008/layout/LinedList"/>
    <dgm:cxn modelId="{3E2C9766-375C-45B3-8F97-49B0EA3B259D}" type="presOf" srcId="{6FAFEA8B-B1AF-4DDE-AFD5-0ECE63A835A4}" destId="{C430B2C5-1663-4C65-9D38-69E888A5559E}" srcOrd="0" destOrd="0" presId="urn:microsoft.com/office/officeart/2008/layout/LinedList"/>
    <dgm:cxn modelId="{C7CC1789-D1CB-4C23-9B3B-B749A42B58B5}" srcId="{6FAFEA8B-B1AF-4DDE-AFD5-0ECE63A835A4}" destId="{24B9A344-381D-41B9-BAF2-620D83F3E342}" srcOrd="2" destOrd="0" parTransId="{D4C8F697-14FD-4E69-A3C0-31CE7ED3C601}" sibTransId="{F4AE0CB6-FC06-4F61-B195-F86573CD2CE5}"/>
    <dgm:cxn modelId="{2E85879D-7398-4B66-B6CD-AA9D8EC4C594}" srcId="{6FAFEA8B-B1AF-4DDE-AFD5-0ECE63A835A4}" destId="{C61FF937-7334-4F7F-AA7C-9E81A1580A6E}" srcOrd="1" destOrd="0" parTransId="{5E55DECC-9273-4B79-AA2A-C90BB486A6A4}" sibTransId="{C352947E-87EE-465A-9120-313029E194A5}"/>
    <dgm:cxn modelId="{29AB85C5-F9D8-4606-BAA2-802411A42D24}" srcId="{6FAFEA8B-B1AF-4DDE-AFD5-0ECE63A835A4}" destId="{50EE6A23-2D4E-4AA3-83AF-A8CD61AC21C8}" srcOrd="0" destOrd="0" parTransId="{99A4A9A2-FBFF-40DB-A965-B83E4CDCA987}" sibTransId="{212B19B5-FBBC-4AFC-906C-73FAA2DF18DB}"/>
    <dgm:cxn modelId="{DB0BE6ED-1A50-48B2-BCA1-46D4A2AAE2CB}" type="presOf" srcId="{39FC7E58-016B-4D90-A8F0-ED6B3ACA3D60}" destId="{6D1C793E-D341-48FD-9771-7D40B6B3D15D}" srcOrd="0" destOrd="0" presId="urn:microsoft.com/office/officeart/2008/layout/LinedList"/>
    <dgm:cxn modelId="{50A9F4ED-95C1-46CB-A794-8F3E6405F621}" type="presOf" srcId="{50EE6A23-2D4E-4AA3-83AF-A8CD61AC21C8}" destId="{63F6AF6B-EC19-4047-B528-D2312B0E486D}" srcOrd="0" destOrd="0" presId="urn:microsoft.com/office/officeart/2008/layout/LinedList"/>
    <dgm:cxn modelId="{1BBE8F67-8C27-4575-BA6C-CDBA4AB4D9E1}" type="presParOf" srcId="{C430B2C5-1663-4C65-9D38-69E888A5559E}" destId="{4B6445E7-12C3-40CE-AECE-F54687ECD7B7}" srcOrd="0" destOrd="0" presId="urn:microsoft.com/office/officeart/2008/layout/LinedList"/>
    <dgm:cxn modelId="{7F3D4051-5158-4FAE-9A71-DE4E9814E0DA}" type="presParOf" srcId="{C430B2C5-1663-4C65-9D38-69E888A5559E}" destId="{AE010532-9251-4889-A11B-D7C16257D1FF}" srcOrd="1" destOrd="0" presId="urn:microsoft.com/office/officeart/2008/layout/LinedList"/>
    <dgm:cxn modelId="{7093C779-E872-427A-AC79-D0BB8683EBEB}" type="presParOf" srcId="{AE010532-9251-4889-A11B-D7C16257D1FF}" destId="{63F6AF6B-EC19-4047-B528-D2312B0E486D}" srcOrd="0" destOrd="0" presId="urn:microsoft.com/office/officeart/2008/layout/LinedList"/>
    <dgm:cxn modelId="{24B5EBA1-2571-4AE8-A62A-8C891EFBA2BC}" type="presParOf" srcId="{AE010532-9251-4889-A11B-D7C16257D1FF}" destId="{312AEACD-1F43-49B4-8BD7-07DE61C00743}" srcOrd="1" destOrd="0" presId="urn:microsoft.com/office/officeart/2008/layout/LinedList"/>
    <dgm:cxn modelId="{9DF3F911-DEEC-4E4F-83D1-22E4784DB8AB}" type="presParOf" srcId="{C430B2C5-1663-4C65-9D38-69E888A5559E}" destId="{5BAA2999-715F-4F2B-A262-AD280C203554}" srcOrd="2" destOrd="0" presId="urn:microsoft.com/office/officeart/2008/layout/LinedList"/>
    <dgm:cxn modelId="{F8CE9C88-C1CA-4CC8-AA2B-ECAA5455C389}" type="presParOf" srcId="{C430B2C5-1663-4C65-9D38-69E888A5559E}" destId="{CC7B1FE1-0349-4FF3-82C2-77CF779E5B55}" srcOrd="3" destOrd="0" presId="urn:microsoft.com/office/officeart/2008/layout/LinedList"/>
    <dgm:cxn modelId="{DBD4C453-C3DA-41BE-BB25-337388EBB776}" type="presParOf" srcId="{CC7B1FE1-0349-4FF3-82C2-77CF779E5B55}" destId="{CA0C8F9E-103F-4F86-91CD-3C95221BF9EC}" srcOrd="0" destOrd="0" presId="urn:microsoft.com/office/officeart/2008/layout/LinedList"/>
    <dgm:cxn modelId="{A446B027-F55F-403E-B964-B7BE69CA3064}" type="presParOf" srcId="{CC7B1FE1-0349-4FF3-82C2-77CF779E5B55}" destId="{55344E8C-7693-4EBA-ABAF-498039824248}" srcOrd="1" destOrd="0" presId="urn:microsoft.com/office/officeart/2008/layout/LinedList"/>
    <dgm:cxn modelId="{658175E7-E13C-4C02-BCF2-FB356047C197}" type="presParOf" srcId="{C430B2C5-1663-4C65-9D38-69E888A5559E}" destId="{17393F11-8AA4-452F-AC77-8DB87D2C051D}" srcOrd="4" destOrd="0" presId="urn:microsoft.com/office/officeart/2008/layout/LinedList"/>
    <dgm:cxn modelId="{9665BF68-0E1D-4C51-93A9-4CA8CDF523EF}" type="presParOf" srcId="{C430B2C5-1663-4C65-9D38-69E888A5559E}" destId="{2D4E43CF-6BF6-4275-A5FB-91C1EB306791}" srcOrd="5" destOrd="0" presId="urn:microsoft.com/office/officeart/2008/layout/LinedList"/>
    <dgm:cxn modelId="{81CC5DA0-2AF0-4630-BE30-E10A6A271E6A}" type="presParOf" srcId="{2D4E43CF-6BF6-4275-A5FB-91C1EB306791}" destId="{07F694E6-E5CD-4292-9AC8-983FA0381AD4}" srcOrd="0" destOrd="0" presId="urn:microsoft.com/office/officeart/2008/layout/LinedList"/>
    <dgm:cxn modelId="{0162B73D-3B35-41F3-B503-432EFCA6993B}" type="presParOf" srcId="{2D4E43CF-6BF6-4275-A5FB-91C1EB306791}" destId="{FC4555CD-36CE-4435-96D4-54EEF6607361}" srcOrd="1" destOrd="0" presId="urn:microsoft.com/office/officeart/2008/layout/LinedList"/>
    <dgm:cxn modelId="{4F19AF40-BF88-404B-A3A7-C9A982F8FA1E}" type="presParOf" srcId="{C430B2C5-1663-4C65-9D38-69E888A5559E}" destId="{33A4721B-D604-41AD-9F45-BF9F6A97752B}" srcOrd="6" destOrd="0" presId="urn:microsoft.com/office/officeart/2008/layout/LinedList"/>
    <dgm:cxn modelId="{432958AD-EB4B-4F9B-B8E1-DBACDE2D89B7}" type="presParOf" srcId="{C430B2C5-1663-4C65-9D38-69E888A5559E}" destId="{8C05D35E-CFF6-4C61-BC37-22AF4379C50D}" srcOrd="7" destOrd="0" presId="urn:microsoft.com/office/officeart/2008/layout/LinedList"/>
    <dgm:cxn modelId="{33BA415C-9025-455B-8A3C-820F61839669}" type="presParOf" srcId="{8C05D35E-CFF6-4C61-BC37-22AF4379C50D}" destId="{6D1C793E-D341-48FD-9771-7D40B6B3D15D}" srcOrd="0" destOrd="0" presId="urn:microsoft.com/office/officeart/2008/layout/LinedList"/>
    <dgm:cxn modelId="{D123A510-002C-4E1C-8EF4-FDBC91074129}" type="presParOf" srcId="{8C05D35E-CFF6-4C61-BC37-22AF4379C50D}" destId="{9A1F0F38-3234-4CE5-80B2-74BAD013058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45E7-12C3-40CE-AECE-F54687ECD7B7}">
      <dsp:nvSpPr>
        <dsp:cNvPr id="0" name=""/>
        <dsp:cNvSpPr/>
      </dsp:nvSpPr>
      <dsp:spPr>
        <a:xfrm>
          <a:off x="0" y="0"/>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6AF6B-EC19-4047-B528-D2312B0E486D}">
      <dsp:nvSpPr>
        <dsp:cNvPr id="0" name=""/>
        <dsp:cNvSpPr/>
      </dsp:nvSpPr>
      <dsp:spPr>
        <a:xfrm>
          <a:off x="0" y="0"/>
          <a:ext cx="572148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masis MT Pro" panose="02040504050005020304" pitchFamily="18" charset="0"/>
            </a:rPr>
            <a:t>Life does not warn us that it is about to dropkick us in the face </a:t>
          </a:r>
        </a:p>
      </dsp:txBody>
      <dsp:txXfrm>
        <a:off x="0" y="0"/>
        <a:ext cx="5721484" cy="1087834"/>
      </dsp:txXfrm>
    </dsp:sp>
    <dsp:sp modelId="{5BAA2999-715F-4F2B-A262-AD280C203554}">
      <dsp:nvSpPr>
        <dsp:cNvPr id="0" name=""/>
        <dsp:cNvSpPr/>
      </dsp:nvSpPr>
      <dsp:spPr>
        <a:xfrm>
          <a:off x="0" y="1087834"/>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C8F9E-103F-4F86-91CD-3C95221BF9EC}">
      <dsp:nvSpPr>
        <dsp:cNvPr id="0" name=""/>
        <dsp:cNvSpPr/>
      </dsp:nvSpPr>
      <dsp:spPr>
        <a:xfrm>
          <a:off x="0" y="1087834"/>
          <a:ext cx="572148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masis MT Pro" panose="02040504050005020304" pitchFamily="18" charset="0"/>
            </a:rPr>
            <a:t>Your change and your choices aren’t about anyone else. They are about you</a:t>
          </a:r>
        </a:p>
      </dsp:txBody>
      <dsp:txXfrm>
        <a:off x="0" y="1087834"/>
        <a:ext cx="5721484" cy="1087834"/>
      </dsp:txXfrm>
    </dsp:sp>
    <dsp:sp modelId="{17393F11-8AA4-452F-AC77-8DB87D2C051D}">
      <dsp:nvSpPr>
        <dsp:cNvPr id="0" name=""/>
        <dsp:cNvSpPr/>
      </dsp:nvSpPr>
      <dsp:spPr>
        <a:xfrm>
          <a:off x="0" y="2175669"/>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F694E6-E5CD-4292-9AC8-983FA0381AD4}">
      <dsp:nvSpPr>
        <dsp:cNvPr id="0" name=""/>
        <dsp:cNvSpPr/>
      </dsp:nvSpPr>
      <dsp:spPr>
        <a:xfrm>
          <a:off x="0" y="2175669"/>
          <a:ext cx="572148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masis MT Pro" panose="02040504050005020304" pitchFamily="18" charset="0"/>
            </a:rPr>
            <a:t>As you evolve, do not let people weaponize the old you against the new you</a:t>
          </a:r>
        </a:p>
      </dsp:txBody>
      <dsp:txXfrm>
        <a:off x="0" y="2175669"/>
        <a:ext cx="5721484" cy="1087834"/>
      </dsp:txXfrm>
    </dsp:sp>
    <dsp:sp modelId="{33A4721B-D604-41AD-9F45-BF9F6A97752B}">
      <dsp:nvSpPr>
        <dsp:cNvPr id="0" name=""/>
        <dsp:cNvSpPr/>
      </dsp:nvSpPr>
      <dsp:spPr>
        <a:xfrm>
          <a:off x="0" y="3263503"/>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C793E-D341-48FD-9771-7D40B6B3D15D}">
      <dsp:nvSpPr>
        <dsp:cNvPr id="0" name=""/>
        <dsp:cNvSpPr/>
      </dsp:nvSpPr>
      <dsp:spPr>
        <a:xfrm>
          <a:off x="0" y="3263503"/>
          <a:ext cx="572148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masis MT Pro" panose="02040504050005020304" pitchFamily="18" charset="0"/>
            </a:rPr>
            <a:t>I already know you are going to be different from who you are today</a:t>
          </a:r>
        </a:p>
      </dsp:txBody>
      <dsp:txXfrm>
        <a:off x="0" y="3263503"/>
        <a:ext cx="5721484" cy="10878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2DC70-3ACE-4CDF-B727-9DC7159738BE}"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A9FB1-C405-484F-8454-AA567362E590}" type="slidenum">
              <a:rPr lang="en-US" smtClean="0"/>
              <a:t>‹#›</a:t>
            </a:fld>
            <a:endParaRPr lang="en-US"/>
          </a:p>
        </p:txBody>
      </p:sp>
    </p:spTree>
    <p:extLst>
      <p:ext uri="{BB962C8B-B14F-4D97-AF65-F5344CB8AC3E}">
        <p14:creationId xmlns:p14="http://schemas.microsoft.com/office/powerpoint/2010/main" val="246476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 section. Things we must get right within ourselves before we do the things that scare us</a:t>
            </a:r>
          </a:p>
          <a:p>
            <a:r>
              <a:rPr lang="en-US" dirty="0"/>
              <a:t>In the SAY section: Pushing our voices for our own greater good. We’re so afraid to say the things that are necessary </a:t>
            </a:r>
          </a:p>
          <a:p>
            <a:r>
              <a:rPr lang="en-US" dirty="0"/>
              <a:t>In the DO section: Put movement to the voice that we are </a:t>
            </a:r>
            <a:r>
              <a:rPr lang="en-US" dirty="0" err="1"/>
              <a:t>unslilencing</a:t>
            </a:r>
            <a:r>
              <a:rPr lang="en-US" dirty="0"/>
              <a:t> “What you do speaks so loud that I can’t hear what you are saying” Ralph Waldo Emerson </a:t>
            </a:r>
          </a:p>
          <a:p>
            <a:endParaRPr lang="en-US" dirty="0"/>
          </a:p>
        </p:txBody>
      </p:sp>
      <p:sp>
        <p:nvSpPr>
          <p:cNvPr id="4" name="Slide Number Placeholder 3"/>
          <p:cNvSpPr>
            <a:spLocks noGrp="1"/>
          </p:cNvSpPr>
          <p:nvPr>
            <p:ph type="sldNum" sz="quarter" idx="5"/>
          </p:nvPr>
        </p:nvSpPr>
        <p:spPr/>
        <p:txBody>
          <a:bodyPr/>
          <a:lstStyle/>
          <a:p>
            <a:fld id="{74AA9FB1-C405-484F-8454-AA567362E590}" type="slidenum">
              <a:rPr lang="en-US" smtClean="0"/>
              <a:t>4</a:t>
            </a:fld>
            <a:endParaRPr lang="en-US"/>
          </a:p>
        </p:txBody>
      </p:sp>
    </p:spTree>
    <p:extLst>
      <p:ext uri="{BB962C8B-B14F-4D97-AF65-F5344CB8AC3E}">
        <p14:creationId xmlns:p14="http://schemas.microsoft.com/office/powerpoint/2010/main" val="159679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Spend your privilege.” She got it from disability rights advocate Rebecca </a:t>
            </a:r>
            <a:r>
              <a:rPr lang="en-US" dirty="0" err="1"/>
              <a:t>Cokley</a:t>
            </a:r>
            <a:r>
              <a:rPr lang="en-US" dirty="0"/>
              <a:t>. It is the concept that the privilege we have in this world is endless. It doesn’t run out. You don’t use your voice today and have to re-up the next day. Power is limitless, and using ours for other people does not diminish it.</a:t>
            </a:r>
          </a:p>
          <a:p>
            <a:endParaRPr lang="en-US" dirty="0"/>
          </a:p>
        </p:txBody>
      </p:sp>
      <p:sp>
        <p:nvSpPr>
          <p:cNvPr id="4" name="Slide Number Placeholder 3"/>
          <p:cNvSpPr>
            <a:spLocks noGrp="1"/>
          </p:cNvSpPr>
          <p:nvPr>
            <p:ph type="sldNum" sz="quarter" idx="5"/>
          </p:nvPr>
        </p:nvSpPr>
        <p:spPr/>
        <p:txBody>
          <a:bodyPr/>
          <a:lstStyle/>
          <a:p>
            <a:fld id="{74AA9FB1-C405-484F-8454-AA567362E590}" type="slidenum">
              <a:rPr lang="en-US" smtClean="0"/>
              <a:t>9</a:t>
            </a:fld>
            <a:endParaRPr lang="en-US"/>
          </a:p>
        </p:txBody>
      </p:sp>
    </p:spTree>
    <p:extLst>
      <p:ext uri="{BB962C8B-B14F-4D97-AF65-F5344CB8AC3E}">
        <p14:creationId xmlns:p14="http://schemas.microsoft.com/office/powerpoint/2010/main" val="265060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talk about folks protesting in the streets, people get mad because “Well it’s not orderly how people protest.” When half of the country is wishing for immigrants to be separated from their family members and we’re being told to be civil about it,</a:t>
            </a:r>
          </a:p>
        </p:txBody>
      </p:sp>
      <p:sp>
        <p:nvSpPr>
          <p:cNvPr id="4" name="Slide Number Placeholder 3"/>
          <p:cNvSpPr>
            <a:spLocks noGrp="1"/>
          </p:cNvSpPr>
          <p:nvPr>
            <p:ph type="sldNum" sz="quarter" idx="5"/>
          </p:nvPr>
        </p:nvSpPr>
        <p:spPr/>
        <p:txBody>
          <a:bodyPr/>
          <a:lstStyle/>
          <a:p>
            <a:fld id="{74AA9FB1-C405-484F-8454-AA567362E590}" type="slidenum">
              <a:rPr lang="en-US" smtClean="0"/>
              <a:t>10</a:t>
            </a:fld>
            <a:endParaRPr lang="en-US"/>
          </a:p>
        </p:txBody>
      </p:sp>
    </p:spTree>
    <p:extLst>
      <p:ext uri="{BB962C8B-B14F-4D97-AF65-F5344CB8AC3E}">
        <p14:creationId xmlns:p14="http://schemas.microsoft.com/office/powerpoint/2010/main" val="34835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ruffle feathers. We might be the villains in a few people’s stories. We might even blow up a few bridges. But our worth is not based on how much we acquiesced to the people we knew. The goal is to betray ourselves less. So, be kind but take no s**t.</a:t>
            </a:r>
          </a:p>
          <a:p>
            <a:endParaRPr lang="en-US" dirty="0"/>
          </a:p>
          <a:p>
            <a:r>
              <a:rPr lang="en-US" dirty="0"/>
              <a:t>If the consequence is you get fired, is that an actual place you want to work? If you can get fired for challenging one idea in one meeting, is that company worth your time and energy? If the consequence is not that you’ll be fired or written up, then what is actually on the line if you speak up? Is it that you won’t be liked by whoever you challenged?</a:t>
            </a:r>
          </a:p>
          <a:p>
            <a:endParaRPr lang="en-US" dirty="0"/>
          </a:p>
        </p:txBody>
      </p:sp>
      <p:sp>
        <p:nvSpPr>
          <p:cNvPr id="4" name="Slide Number Placeholder 3"/>
          <p:cNvSpPr>
            <a:spLocks noGrp="1"/>
          </p:cNvSpPr>
          <p:nvPr>
            <p:ph type="sldNum" sz="quarter" idx="5"/>
          </p:nvPr>
        </p:nvSpPr>
        <p:spPr/>
        <p:txBody>
          <a:bodyPr/>
          <a:lstStyle/>
          <a:p>
            <a:fld id="{74AA9FB1-C405-484F-8454-AA567362E590}" type="slidenum">
              <a:rPr lang="en-US" smtClean="0"/>
              <a:t>11</a:t>
            </a:fld>
            <a:endParaRPr lang="en-US"/>
          </a:p>
        </p:txBody>
      </p:sp>
    </p:spTree>
    <p:extLst>
      <p:ext uri="{BB962C8B-B14F-4D97-AF65-F5344CB8AC3E}">
        <p14:creationId xmlns:p14="http://schemas.microsoft.com/office/powerpoint/2010/main" val="17588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when people tell us how amazing we are, that’s good to absorb. But what about when someone tells us we aren’t worthy? Or we don’t have value? Or we don’t deserve kindness and love? Or that we deserve paper cuts? </a:t>
            </a:r>
          </a:p>
          <a:p>
            <a:endParaRPr lang="en-US" dirty="0"/>
          </a:p>
        </p:txBody>
      </p:sp>
      <p:sp>
        <p:nvSpPr>
          <p:cNvPr id="4" name="Slide Number Placeholder 3"/>
          <p:cNvSpPr>
            <a:spLocks noGrp="1"/>
          </p:cNvSpPr>
          <p:nvPr>
            <p:ph type="sldNum" sz="quarter" idx="5"/>
          </p:nvPr>
        </p:nvSpPr>
        <p:spPr/>
        <p:txBody>
          <a:bodyPr/>
          <a:lstStyle/>
          <a:p>
            <a:fld id="{74AA9FB1-C405-484F-8454-AA567362E590}" type="slidenum">
              <a:rPr lang="en-US" smtClean="0"/>
              <a:t>13</a:t>
            </a:fld>
            <a:endParaRPr lang="en-US"/>
          </a:p>
        </p:txBody>
      </p:sp>
    </p:spTree>
    <p:extLst>
      <p:ext uri="{BB962C8B-B14F-4D97-AF65-F5344CB8AC3E}">
        <p14:creationId xmlns:p14="http://schemas.microsoft.com/office/powerpoint/2010/main" val="422336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 do I know I am not ignoring valid critique</a:t>
            </a:r>
          </a:p>
          <a:p>
            <a:r>
              <a:rPr lang="en-US" dirty="0"/>
              <a:t>Is this thing hindering by personal growth</a:t>
            </a:r>
          </a:p>
          <a:p>
            <a:r>
              <a:rPr lang="en-US" dirty="0"/>
              <a:t>Is this harming someone else?</a:t>
            </a:r>
          </a:p>
          <a:p>
            <a:r>
              <a:rPr lang="en-US" dirty="0"/>
              <a:t>Is this critique coming from someone who loves and respects me?</a:t>
            </a:r>
          </a:p>
          <a:p>
            <a:endParaRPr lang="en-US" dirty="0"/>
          </a:p>
        </p:txBody>
      </p:sp>
      <p:sp>
        <p:nvSpPr>
          <p:cNvPr id="4" name="Slide Number Placeholder 3"/>
          <p:cNvSpPr>
            <a:spLocks noGrp="1"/>
          </p:cNvSpPr>
          <p:nvPr>
            <p:ph type="sldNum" sz="quarter" idx="5"/>
          </p:nvPr>
        </p:nvSpPr>
        <p:spPr/>
        <p:txBody>
          <a:bodyPr/>
          <a:lstStyle/>
          <a:p>
            <a:fld id="{74AA9FB1-C405-484F-8454-AA567362E590}" type="slidenum">
              <a:rPr lang="en-US" smtClean="0"/>
              <a:t>15</a:t>
            </a:fld>
            <a:endParaRPr lang="en-US"/>
          </a:p>
        </p:txBody>
      </p:sp>
    </p:spTree>
    <p:extLst>
      <p:ext uri="{BB962C8B-B14F-4D97-AF65-F5344CB8AC3E}">
        <p14:creationId xmlns:p14="http://schemas.microsoft.com/office/powerpoint/2010/main" val="3619118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A9FB1-C405-484F-8454-AA567362E590}" type="slidenum">
              <a:rPr lang="en-US" smtClean="0"/>
              <a:t>19</a:t>
            </a:fld>
            <a:endParaRPr lang="en-US"/>
          </a:p>
        </p:txBody>
      </p:sp>
    </p:spTree>
    <p:extLst>
      <p:ext uri="{BB962C8B-B14F-4D97-AF65-F5344CB8AC3E}">
        <p14:creationId xmlns:p14="http://schemas.microsoft.com/office/powerpoint/2010/main" val="71465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E9D3-C6DD-41E7-90FD-935A0630F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B9F7F7-7887-42A3-8C33-43FC47FEB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B6BBE8-0C52-4821-98E1-A858FBFF6A31}"/>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5" name="Footer Placeholder 4">
            <a:extLst>
              <a:ext uri="{FF2B5EF4-FFF2-40B4-BE49-F238E27FC236}">
                <a16:creationId xmlns:a16="http://schemas.microsoft.com/office/drawing/2014/main" id="{5499F039-786A-4ABD-B3E4-6162E3B72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5F3AD-1B2F-41B3-8B54-7CA16DDFC97F}"/>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161504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E5F-0D43-488B-A602-AC0B2AA69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E8A587-E17B-4A2C-B0B5-64804D4FC7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01346-F15A-4CEC-9C31-BA1148F37179}"/>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5" name="Footer Placeholder 4">
            <a:extLst>
              <a:ext uri="{FF2B5EF4-FFF2-40B4-BE49-F238E27FC236}">
                <a16:creationId xmlns:a16="http://schemas.microsoft.com/office/drawing/2014/main" id="{68E91F82-A0AD-42A1-BBA1-43A8F9D37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89A6E-5664-4219-B388-CDE7EB6F8779}"/>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208703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B4AF9-DBA8-472C-B7BF-1264EE67B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70893D-0934-497F-B21B-25ED68F0F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60456-6D24-46E0-8891-4894A330D95F}"/>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5" name="Footer Placeholder 4">
            <a:extLst>
              <a:ext uri="{FF2B5EF4-FFF2-40B4-BE49-F238E27FC236}">
                <a16:creationId xmlns:a16="http://schemas.microsoft.com/office/drawing/2014/main" id="{D01A71CA-AC92-49CE-BC50-5688A9056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2B074-7C22-4CA0-B091-5E11D0F6E086}"/>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359586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7301-DC0C-46A2-9793-D62E81579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79760C-1C56-4197-B610-9050644FC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4B781-0608-4042-992A-DC068160EED7}"/>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5" name="Footer Placeholder 4">
            <a:extLst>
              <a:ext uri="{FF2B5EF4-FFF2-40B4-BE49-F238E27FC236}">
                <a16:creationId xmlns:a16="http://schemas.microsoft.com/office/drawing/2014/main" id="{92EC3742-50E5-4AEB-AA77-FC85BE7DC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B0C9A-0F8A-4DE8-815D-8D4311D020EC}"/>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28534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0B4A-E0A7-488D-9C9D-70CB279BD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87FD45-E64C-49F6-84CF-D265E1CF67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F39AE-0839-4AC3-9041-CF1759C4351A}"/>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5" name="Footer Placeholder 4">
            <a:extLst>
              <a:ext uri="{FF2B5EF4-FFF2-40B4-BE49-F238E27FC236}">
                <a16:creationId xmlns:a16="http://schemas.microsoft.com/office/drawing/2014/main" id="{EBD55CCE-58B7-49D0-9325-A3C00D0E5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6F398-BF6A-4079-BB16-D86A72A56239}"/>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117481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00E0-499A-4466-8B58-D00F24221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D14FD-3189-414F-8A3C-2936E6CD26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105747-1355-4354-BC45-995BFFFB99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6DA85D-7B2B-4866-8183-88BCADDA546D}"/>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6" name="Footer Placeholder 5">
            <a:extLst>
              <a:ext uri="{FF2B5EF4-FFF2-40B4-BE49-F238E27FC236}">
                <a16:creationId xmlns:a16="http://schemas.microsoft.com/office/drawing/2014/main" id="{47F211A1-E689-4DE6-B30F-86F60EB72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B7EDD-AB43-4744-817E-6A9850DDDB44}"/>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66555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E71A-D1BC-4518-B701-EF66B01650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F432A3-5638-4CBD-903A-5FAB5C4F1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13F157-DB54-491C-9F3C-02C4DEE11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063C29-99BF-4132-976C-713565A76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7C3E7-8DC2-4155-8117-06FB14E6B8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18FE07-2221-4119-8EA8-61B48F2C7878}"/>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8" name="Footer Placeholder 7">
            <a:extLst>
              <a:ext uri="{FF2B5EF4-FFF2-40B4-BE49-F238E27FC236}">
                <a16:creationId xmlns:a16="http://schemas.microsoft.com/office/drawing/2014/main" id="{79FE6EEC-1057-406A-B497-E8DA5322E6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89607-CAC2-40E7-AA85-6E84E7B2C2C1}"/>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426659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8468-A14F-4C99-8CE2-E3A467E8C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0C8EB5-F02A-4029-B172-4370FD406527}"/>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4" name="Footer Placeholder 3">
            <a:extLst>
              <a:ext uri="{FF2B5EF4-FFF2-40B4-BE49-F238E27FC236}">
                <a16:creationId xmlns:a16="http://schemas.microsoft.com/office/drawing/2014/main" id="{2408EBA1-5F0A-417D-9DC4-C2CB35728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7105E8-C529-412D-A289-727DAD822E57}"/>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295940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BCF7E-DEDD-48B0-9668-E7087354A789}"/>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3" name="Footer Placeholder 2">
            <a:extLst>
              <a:ext uri="{FF2B5EF4-FFF2-40B4-BE49-F238E27FC236}">
                <a16:creationId xmlns:a16="http://schemas.microsoft.com/office/drawing/2014/main" id="{41DA7434-977B-4E12-8281-D87627237D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1135A2-87B1-4F1C-A676-2DA9EBB07203}"/>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3384723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ABB1-6939-432C-BAC9-96530D5CA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820ADD-6345-4B41-898C-B59C40A75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1AA7C-0435-497A-9D15-8686CB518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C0649-DF8F-4633-B79C-47C3CA788B0C}"/>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6" name="Footer Placeholder 5">
            <a:extLst>
              <a:ext uri="{FF2B5EF4-FFF2-40B4-BE49-F238E27FC236}">
                <a16:creationId xmlns:a16="http://schemas.microsoft.com/office/drawing/2014/main" id="{C7846905-B64A-454A-977F-1B13D956B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AE5B9-C9AC-429F-8BE4-1F13DD1FDEA3}"/>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14628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E1CC-80DD-4A80-A72D-08D11201D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B04926-04F3-4137-9D52-935906D19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06F42-28E4-4FD8-A685-14196AB8C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9D3B6-C4E1-465B-BCEE-9FC66DDD85F4}"/>
              </a:ext>
            </a:extLst>
          </p:cNvPr>
          <p:cNvSpPr>
            <a:spLocks noGrp="1"/>
          </p:cNvSpPr>
          <p:nvPr>
            <p:ph type="dt" sz="half" idx="10"/>
          </p:nvPr>
        </p:nvSpPr>
        <p:spPr/>
        <p:txBody>
          <a:bodyPr/>
          <a:lstStyle/>
          <a:p>
            <a:fld id="{CB19ADB0-14D4-48B5-8A4E-760FE4F0F36E}" type="datetimeFigureOut">
              <a:rPr lang="en-US" smtClean="0"/>
              <a:t>9/7/2022</a:t>
            </a:fld>
            <a:endParaRPr lang="en-US"/>
          </a:p>
        </p:txBody>
      </p:sp>
      <p:sp>
        <p:nvSpPr>
          <p:cNvPr id="6" name="Footer Placeholder 5">
            <a:extLst>
              <a:ext uri="{FF2B5EF4-FFF2-40B4-BE49-F238E27FC236}">
                <a16:creationId xmlns:a16="http://schemas.microsoft.com/office/drawing/2014/main" id="{73ADAD91-D102-4671-BE91-811215ED7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38989-B04B-461C-AFC8-D63F1911A150}"/>
              </a:ext>
            </a:extLst>
          </p:cNvPr>
          <p:cNvSpPr>
            <a:spLocks noGrp="1"/>
          </p:cNvSpPr>
          <p:nvPr>
            <p:ph type="sldNum" sz="quarter" idx="12"/>
          </p:nvPr>
        </p:nvSpPr>
        <p:spPr/>
        <p:txBody>
          <a:bodyPr/>
          <a:lstStyle/>
          <a:p>
            <a:fld id="{3EB56FBA-DB05-4483-8F8C-91EB079A15A0}" type="slidenum">
              <a:rPr lang="en-US" smtClean="0"/>
              <a:t>‹#›</a:t>
            </a:fld>
            <a:endParaRPr lang="en-US"/>
          </a:p>
        </p:txBody>
      </p:sp>
    </p:spTree>
    <p:extLst>
      <p:ext uri="{BB962C8B-B14F-4D97-AF65-F5344CB8AC3E}">
        <p14:creationId xmlns:p14="http://schemas.microsoft.com/office/powerpoint/2010/main" val="104750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A67B4-4555-4F0A-A11B-752F0BC44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673334-499F-498F-9926-13D6FED90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D7208-3D00-43A3-8F0A-1E30B4137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9ADB0-14D4-48B5-8A4E-760FE4F0F36E}" type="datetimeFigureOut">
              <a:rPr lang="en-US" smtClean="0"/>
              <a:t>9/7/2022</a:t>
            </a:fld>
            <a:endParaRPr lang="en-US"/>
          </a:p>
        </p:txBody>
      </p:sp>
      <p:sp>
        <p:nvSpPr>
          <p:cNvPr id="5" name="Footer Placeholder 4">
            <a:extLst>
              <a:ext uri="{FF2B5EF4-FFF2-40B4-BE49-F238E27FC236}">
                <a16:creationId xmlns:a16="http://schemas.microsoft.com/office/drawing/2014/main" id="{F7DB2581-67B2-4F2B-AB4E-56574615A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C4ADAD-914F-49F4-8B7E-152DEC283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56FBA-DB05-4483-8F8C-91EB079A15A0}" type="slidenum">
              <a:rPr lang="en-US" smtClean="0"/>
              <a:t>‹#›</a:t>
            </a:fld>
            <a:endParaRPr lang="en-US"/>
          </a:p>
        </p:txBody>
      </p:sp>
    </p:spTree>
    <p:extLst>
      <p:ext uri="{BB962C8B-B14F-4D97-AF65-F5344CB8AC3E}">
        <p14:creationId xmlns:p14="http://schemas.microsoft.com/office/powerpoint/2010/main" val="515896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8B7D-DA1D-4800-B82B-2A1388CA6C8E}"/>
              </a:ext>
            </a:extLst>
          </p:cNvPr>
          <p:cNvSpPr>
            <a:spLocks noGrp="1"/>
          </p:cNvSpPr>
          <p:nvPr>
            <p:ph type="title"/>
          </p:nvPr>
        </p:nvSpPr>
        <p:spPr>
          <a:xfrm>
            <a:off x="4965430" y="629268"/>
            <a:ext cx="6586491" cy="1286160"/>
          </a:xfrm>
        </p:spPr>
        <p:txBody>
          <a:bodyPr anchor="b">
            <a:normAutofit/>
          </a:bodyPr>
          <a:lstStyle/>
          <a:p>
            <a:pPr algn="ctr"/>
            <a:r>
              <a:rPr lang="en-US" sz="5400" dirty="0">
                <a:latin typeface="Amasis MT Pro" panose="02040504050005020304" pitchFamily="18" charset="0"/>
                <a:cs typeface="Aparajita" panose="02020603050405020304" pitchFamily="18" charset="0"/>
              </a:rPr>
              <a:t>BOOK REVIEW </a:t>
            </a:r>
          </a:p>
        </p:txBody>
      </p:sp>
      <p:sp>
        <p:nvSpPr>
          <p:cNvPr id="3" name="Content Placeholder 2">
            <a:extLst>
              <a:ext uri="{FF2B5EF4-FFF2-40B4-BE49-F238E27FC236}">
                <a16:creationId xmlns:a16="http://schemas.microsoft.com/office/drawing/2014/main" id="{7CA06274-AC74-4556-AC66-E57098F3C635}"/>
              </a:ext>
            </a:extLst>
          </p:cNvPr>
          <p:cNvSpPr>
            <a:spLocks noGrp="1"/>
          </p:cNvSpPr>
          <p:nvPr>
            <p:ph idx="1"/>
          </p:nvPr>
        </p:nvSpPr>
        <p:spPr>
          <a:xfrm>
            <a:off x="4965431" y="2438400"/>
            <a:ext cx="6586489" cy="3785419"/>
          </a:xfrm>
        </p:spPr>
        <p:txBody>
          <a:bodyPr>
            <a:normAutofit/>
          </a:bodyPr>
          <a:lstStyle/>
          <a:p>
            <a:pPr marL="0" indent="0">
              <a:buNone/>
            </a:pPr>
            <a:endParaRPr lang="en-US" sz="4400" b="1" dirty="0">
              <a:latin typeface="Aparajita" panose="02020603050405020304" pitchFamily="18" charset="0"/>
              <a:cs typeface="Aparajita" panose="02020603050405020304" pitchFamily="18" charset="0"/>
            </a:endParaRPr>
          </a:p>
          <a:p>
            <a:pPr marL="0" indent="0">
              <a:buNone/>
            </a:pPr>
            <a:r>
              <a:rPr lang="en-US" sz="3200" b="1" dirty="0">
                <a:latin typeface="Amasis MT Pro" panose="02040504050005020304" pitchFamily="18" charset="0"/>
                <a:cs typeface="Aparajita" panose="02020603050405020304" pitchFamily="18" charset="0"/>
              </a:rPr>
              <a:t>Reviewer: 	</a:t>
            </a:r>
            <a:r>
              <a:rPr lang="en-US" sz="3200" dirty="0">
                <a:latin typeface="Amasis MT Pro" panose="02040504050005020304" pitchFamily="18" charset="0"/>
                <a:cs typeface="Aparajita" panose="02020603050405020304" pitchFamily="18" charset="0"/>
              </a:rPr>
              <a:t>Brenda Abeja</a:t>
            </a:r>
          </a:p>
          <a:p>
            <a:pPr marL="0" indent="0">
              <a:buNone/>
            </a:pPr>
            <a:r>
              <a:rPr lang="en-US" sz="3200" b="1" dirty="0">
                <a:latin typeface="Amasis MT Pro" panose="02040504050005020304" pitchFamily="18" charset="0"/>
                <a:cs typeface="Aparajita" panose="02020603050405020304" pitchFamily="18" charset="0"/>
              </a:rPr>
              <a:t>Date: 		</a:t>
            </a:r>
            <a:r>
              <a:rPr lang="en-US" sz="3200" dirty="0">
                <a:latin typeface="Amasis MT Pro" panose="02040504050005020304" pitchFamily="18" charset="0"/>
                <a:cs typeface="Aparajita" panose="02020603050405020304" pitchFamily="18" charset="0"/>
              </a:rPr>
              <a:t>September 2</a:t>
            </a:r>
            <a:r>
              <a:rPr lang="en-US" sz="3200" baseline="30000" dirty="0">
                <a:latin typeface="Amasis MT Pro" panose="02040504050005020304" pitchFamily="18" charset="0"/>
                <a:cs typeface="Aparajita" panose="02020603050405020304" pitchFamily="18" charset="0"/>
              </a:rPr>
              <a:t>nd</a:t>
            </a:r>
            <a:r>
              <a:rPr lang="en-US" sz="3200" dirty="0">
                <a:latin typeface="Amasis MT Pro" panose="02040504050005020304" pitchFamily="18" charset="0"/>
                <a:cs typeface="Aparajita" panose="02020603050405020304" pitchFamily="18" charset="0"/>
              </a:rPr>
              <a:t> 2022</a:t>
            </a:r>
          </a:p>
          <a:p>
            <a:pPr marL="0" indent="0">
              <a:buNone/>
            </a:pPr>
            <a:r>
              <a:rPr lang="en-US" sz="3200" b="1" dirty="0">
                <a:latin typeface="Amasis MT Pro" panose="02040504050005020304" pitchFamily="18" charset="0"/>
                <a:cs typeface="Aparajita" panose="02020603050405020304" pitchFamily="18" charset="0"/>
              </a:rPr>
              <a:t>Where: </a:t>
            </a:r>
            <a:r>
              <a:rPr lang="en-US" sz="3200" dirty="0">
                <a:latin typeface="Amasis MT Pro" panose="02040504050005020304" pitchFamily="18" charset="0"/>
                <a:cs typeface="Aparajita" panose="02020603050405020304" pitchFamily="18" charset="0"/>
              </a:rPr>
              <a:t>		CI-UG Book Club</a:t>
            </a:r>
          </a:p>
          <a:p>
            <a:endParaRPr lang="en-US" sz="2000" dirty="0"/>
          </a:p>
        </p:txBody>
      </p:sp>
      <p:pic>
        <p:nvPicPr>
          <p:cNvPr id="5" name="Picture 4" descr="Text&#10;&#10;Description automatically generated with medium confidence">
            <a:extLst>
              <a:ext uri="{FF2B5EF4-FFF2-40B4-BE49-F238E27FC236}">
                <a16:creationId xmlns:a16="http://schemas.microsoft.com/office/drawing/2014/main" id="{C8614A12-C7E7-496E-81A2-0C881CE3738A}"/>
              </a:ext>
            </a:extLst>
          </p:cNvPr>
          <p:cNvPicPr>
            <a:picLocks noChangeAspect="1"/>
          </p:cNvPicPr>
          <p:nvPr/>
        </p:nvPicPr>
        <p:blipFill rotWithShape="1">
          <a:blip r:embed="rId2">
            <a:extLst>
              <a:ext uri="{28A0092B-C50C-407E-A947-70E740481C1C}">
                <a14:useLocalDpi xmlns:a14="http://schemas.microsoft.com/office/drawing/2010/main" val="0"/>
              </a:ext>
            </a:extLst>
          </a:blip>
          <a:srcRect t="1452" b="16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AF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56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2873-3A81-482C-A87B-1C74F61C56D1}"/>
              </a:ext>
            </a:extLst>
          </p:cNvPr>
          <p:cNvSpPr>
            <a:spLocks noGrp="1"/>
          </p:cNvSpPr>
          <p:nvPr>
            <p:ph type="title"/>
          </p:nvPr>
        </p:nvSpPr>
        <p:spPr/>
        <p:txBody>
          <a:bodyPr/>
          <a:lstStyle/>
          <a:p>
            <a:pPr algn="ctr"/>
            <a:r>
              <a:rPr lang="en-US" b="1" dirty="0">
                <a:latin typeface="Amasis MT Pro" panose="02040504050005020304" pitchFamily="18" charset="0"/>
              </a:rPr>
              <a:t>How are you living?</a:t>
            </a:r>
          </a:p>
        </p:txBody>
      </p:sp>
      <p:sp>
        <p:nvSpPr>
          <p:cNvPr id="3" name="Text Placeholder 2">
            <a:extLst>
              <a:ext uri="{FF2B5EF4-FFF2-40B4-BE49-F238E27FC236}">
                <a16:creationId xmlns:a16="http://schemas.microsoft.com/office/drawing/2014/main" id="{9F9E0B04-5AF6-4A21-B072-2BCE2BC33F77}"/>
              </a:ext>
            </a:extLst>
          </p:cNvPr>
          <p:cNvSpPr>
            <a:spLocks noGrp="1"/>
          </p:cNvSpPr>
          <p:nvPr>
            <p:ph type="body" idx="1"/>
          </p:nvPr>
        </p:nvSpPr>
        <p:spPr/>
        <p:txBody>
          <a:bodyPr>
            <a:normAutofit fontScale="92500"/>
          </a:bodyPr>
          <a:lstStyle/>
          <a:p>
            <a:r>
              <a:rPr lang="en-US" sz="4000" dirty="0">
                <a:latin typeface="Amasis MT Pro" panose="02040504050005020304" pitchFamily="18" charset="0"/>
                <a:cs typeface="Aparajita" panose="02020603050405020304" pitchFamily="18" charset="0"/>
              </a:rPr>
              <a:t>Live Well</a:t>
            </a:r>
          </a:p>
        </p:txBody>
      </p:sp>
      <p:sp>
        <p:nvSpPr>
          <p:cNvPr id="4" name="Content Placeholder 3">
            <a:extLst>
              <a:ext uri="{FF2B5EF4-FFF2-40B4-BE49-F238E27FC236}">
                <a16:creationId xmlns:a16="http://schemas.microsoft.com/office/drawing/2014/main" id="{DD3B7211-6FAA-4AE7-8275-B7508F16B568}"/>
              </a:ext>
            </a:extLst>
          </p:cNvPr>
          <p:cNvSpPr>
            <a:spLocks noGrp="1"/>
          </p:cNvSpPr>
          <p:nvPr>
            <p:ph sz="half" idx="2"/>
          </p:nvPr>
        </p:nvSpPr>
        <p:spPr>
          <a:xfrm>
            <a:off x="839788" y="2505075"/>
            <a:ext cx="5256212" cy="3987800"/>
          </a:xfrm>
        </p:spPr>
        <p:txBody>
          <a:bodyPr>
            <a:noAutofit/>
          </a:bodyPr>
          <a:lstStyle/>
          <a:p>
            <a:r>
              <a:rPr lang="en-US" sz="2400" dirty="0">
                <a:latin typeface="Amasis MT Pro" panose="02040504050005020304" pitchFamily="18" charset="0"/>
                <a:cs typeface="Aparajita" panose="02020603050405020304" pitchFamily="18" charset="0"/>
              </a:rPr>
              <a:t>A life well lived is not one where you made sure the rooms you were in didn’t have friction. A life well lived isn’t about plastering a fake smile on your face. A life well lived is not about how many people you did not upset. </a:t>
            </a:r>
            <a:r>
              <a:rPr lang="en-US" sz="2400" b="1" dirty="0">
                <a:latin typeface="Amasis MT Pro" panose="02040504050005020304" pitchFamily="18" charset="0"/>
                <a:cs typeface="Aparajita" panose="02020603050405020304" pitchFamily="18" charset="0"/>
              </a:rPr>
              <a:t>A life well lived is one where you commit to being kind. Where you connect your humanity to that of others, and it shows in the way you move through the world. </a:t>
            </a:r>
          </a:p>
        </p:txBody>
      </p:sp>
      <p:sp>
        <p:nvSpPr>
          <p:cNvPr id="5" name="Text Placeholder 4">
            <a:extLst>
              <a:ext uri="{FF2B5EF4-FFF2-40B4-BE49-F238E27FC236}">
                <a16:creationId xmlns:a16="http://schemas.microsoft.com/office/drawing/2014/main" id="{E58D8549-132B-48F5-A124-58DE51C6AA27}"/>
              </a:ext>
            </a:extLst>
          </p:cNvPr>
          <p:cNvSpPr>
            <a:spLocks noGrp="1"/>
          </p:cNvSpPr>
          <p:nvPr>
            <p:ph type="body" sz="quarter" idx="3"/>
          </p:nvPr>
        </p:nvSpPr>
        <p:spPr/>
        <p:txBody>
          <a:bodyPr>
            <a:normAutofit fontScale="92500"/>
          </a:bodyPr>
          <a:lstStyle/>
          <a:p>
            <a:r>
              <a:rPr lang="en-US" sz="4000" dirty="0">
                <a:latin typeface="Amasis MT Pro" panose="02040504050005020304" pitchFamily="18" charset="0"/>
                <a:cs typeface="Aparajita" panose="02020603050405020304" pitchFamily="18" charset="0"/>
              </a:rPr>
              <a:t>Civility over Justice?</a:t>
            </a:r>
          </a:p>
        </p:txBody>
      </p:sp>
      <p:sp>
        <p:nvSpPr>
          <p:cNvPr id="6" name="Content Placeholder 5">
            <a:extLst>
              <a:ext uri="{FF2B5EF4-FFF2-40B4-BE49-F238E27FC236}">
                <a16:creationId xmlns:a16="http://schemas.microsoft.com/office/drawing/2014/main" id="{879693DB-7C90-43BA-BD02-6D54819069F9}"/>
              </a:ext>
            </a:extLst>
          </p:cNvPr>
          <p:cNvSpPr>
            <a:spLocks noGrp="1"/>
          </p:cNvSpPr>
          <p:nvPr>
            <p:ph sz="quarter" idx="4"/>
          </p:nvPr>
        </p:nvSpPr>
        <p:spPr>
          <a:xfrm>
            <a:off x="6172200" y="2505075"/>
            <a:ext cx="5256212" cy="3987800"/>
          </a:xfrm>
        </p:spPr>
        <p:txBody>
          <a:bodyPr>
            <a:noAutofit/>
          </a:bodyPr>
          <a:lstStyle/>
          <a:p>
            <a:r>
              <a:rPr lang="en-US" sz="1800" dirty="0">
                <a:latin typeface="Amasis MT Pro" panose="02040504050005020304" pitchFamily="18" charset="0"/>
                <a:cs typeface="Aparajita" panose="02020603050405020304" pitchFamily="18" charset="0"/>
              </a:rPr>
              <a:t>Justice does not come just because you’re begging for it. </a:t>
            </a:r>
          </a:p>
          <a:p>
            <a:r>
              <a:rPr lang="en-US" sz="1800" dirty="0">
                <a:latin typeface="Amasis MT Pro" panose="02040504050005020304" pitchFamily="18" charset="0"/>
                <a:cs typeface="Aparajita" panose="02020603050405020304" pitchFamily="18" charset="0"/>
              </a:rPr>
              <a:t>Justice does not come because you’re being nice about the other person who’s not giving you justice. </a:t>
            </a:r>
          </a:p>
          <a:p>
            <a:r>
              <a:rPr lang="en-US" sz="1800" dirty="0">
                <a:latin typeface="Amasis MT Pro" panose="02040504050005020304" pitchFamily="18" charset="0"/>
                <a:cs typeface="Aparajita" panose="02020603050405020304" pitchFamily="18" charset="0"/>
              </a:rPr>
              <a:t>When you are in a fight for your life, when you’re in a fight for the world, when you’re in a fight against something like white supremacy, how sweet your tone is won’t be a factor in getting basic rights. </a:t>
            </a:r>
          </a:p>
          <a:p>
            <a:r>
              <a:rPr lang="en-US" sz="1800" b="1" dirty="0">
                <a:solidFill>
                  <a:schemeClr val="accent4">
                    <a:lumMod val="75000"/>
                  </a:schemeClr>
                </a:solidFill>
                <a:latin typeface="Amasis MT Pro" panose="02040504050005020304" pitchFamily="18" charset="0"/>
                <a:cs typeface="Aparajita" panose="02020603050405020304" pitchFamily="18" charset="0"/>
              </a:rPr>
              <a:t>You don’t civil your way to justice. </a:t>
            </a:r>
          </a:p>
          <a:p>
            <a:r>
              <a:rPr lang="en-US" sz="1800" dirty="0">
                <a:latin typeface="Amasis MT Pro" panose="02040504050005020304" pitchFamily="18" charset="0"/>
                <a:cs typeface="Aparajita" panose="02020603050405020304" pitchFamily="18" charset="0"/>
              </a:rPr>
              <a:t>what is civility doing for us? </a:t>
            </a:r>
          </a:p>
          <a:p>
            <a:r>
              <a:rPr lang="en-US" sz="1800" dirty="0">
                <a:latin typeface="Amasis MT Pro" panose="02040504050005020304" pitchFamily="18" charset="0"/>
                <a:cs typeface="Aparajita" panose="02020603050405020304" pitchFamily="18" charset="0"/>
              </a:rPr>
              <a:t>What is this niceness doing? </a:t>
            </a:r>
            <a:endParaRPr lang="en-US" dirty="0">
              <a:latin typeface="Amasis MT Pro" panose="02040504050005020304" pitchFamily="18" charset="0"/>
              <a:cs typeface="Aparajita" panose="02020603050405020304" pitchFamily="18" charset="0"/>
            </a:endParaRPr>
          </a:p>
        </p:txBody>
      </p:sp>
    </p:spTree>
    <p:extLst>
      <p:ext uri="{BB962C8B-B14F-4D97-AF65-F5344CB8AC3E}">
        <p14:creationId xmlns:p14="http://schemas.microsoft.com/office/powerpoint/2010/main" val="307224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E520D-C1E3-4E7E-8A2B-8A0DC510AF6C}"/>
              </a:ext>
            </a:extLst>
          </p:cNvPr>
          <p:cNvSpPr>
            <a:spLocks noGrp="1"/>
          </p:cNvSpPr>
          <p:nvPr>
            <p:ph type="title"/>
          </p:nvPr>
        </p:nvSpPr>
        <p:spPr>
          <a:xfrm>
            <a:off x="5297762" y="329184"/>
            <a:ext cx="6251110" cy="1783080"/>
          </a:xfrm>
        </p:spPr>
        <p:txBody>
          <a:bodyPr anchor="b">
            <a:normAutofit/>
          </a:bodyPr>
          <a:lstStyle/>
          <a:p>
            <a:r>
              <a:rPr lang="en-US" sz="5400" dirty="0">
                <a:latin typeface="Amasis MT Pro" panose="02040504050005020304" pitchFamily="18" charset="0"/>
              </a:rPr>
              <a:t>The Risk</a:t>
            </a:r>
          </a:p>
        </p:txBody>
      </p:sp>
      <p:pic>
        <p:nvPicPr>
          <p:cNvPr id="5" name="Picture 4" descr="A picture containing cat, looking, mammal, domestic cat&#10;&#10;Description automatically generated">
            <a:extLst>
              <a:ext uri="{FF2B5EF4-FFF2-40B4-BE49-F238E27FC236}">
                <a16:creationId xmlns:a16="http://schemas.microsoft.com/office/drawing/2014/main" id="{849EA72C-9E1F-49FF-9FC8-5CC4A94950E3}"/>
              </a:ext>
            </a:extLst>
          </p:cNvPr>
          <p:cNvPicPr>
            <a:picLocks noChangeAspect="1"/>
          </p:cNvPicPr>
          <p:nvPr/>
        </p:nvPicPr>
        <p:blipFill rotWithShape="1">
          <a:blip r:embed="rId3">
            <a:extLst>
              <a:ext uri="{28A0092B-C50C-407E-A947-70E740481C1C}">
                <a14:useLocalDpi xmlns:a14="http://schemas.microsoft.com/office/drawing/2010/main" val="0"/>
              </a:ext>
            </a:extLst>
          </a:blip>
          <a:srcRect l="10722" r="5905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8501AE-1163-4A30-A267-A5CCF80B7126}"/>
              </a:ext>
            </a:extLst>
          </p:cNvPr>
          <p:cNvSpPr>
            <a:spLocks noGrp="1"/>
          </p:cNvSpPr>
          <p:nvPr>
            <p:ph idx="1"/>
          </p:nvPr>
        </p:nvSpPr>
        <p:spPr>
          <a:xfrm>
            <a:off x="5297762" y="2706624"/>
            <a:ext cx="6251110" cy="3483864"/>
          </a:xfrm>
        </p:spPr>
        <p:txBody>
          <a:bodyPr>
            <a:normAutofit lnSpcReduction="10000"/>
          </a:bodyPr>
          <a:lstStyle/>
          <a:p>
            <a:r>
              <a:rPr lang="en-US" sz="2000" dirty="0">
                <a:latin typeface="Amasis MT Pro" panose="02040504050005020304" pitchFamily="18" charset="0"/>
              </a:rPr>
              <a:t>We fear honesty because it exposes the rawness of life and our flaws, which we are too willing to ignore. It calls us to the carpet, because once you know, you can’t unsee the ugliness of what was exposed. You might even have to do something about it. </a:t>
            </a:r>
          </a:p>
          <a:p>
            <a:r>
              <a:rPr lang="en-US" sz="2000" dirty="0">
                <a:latin typeface="Amasis MT Pro" panose="02040504050005020304" pitchFamily="18" charset="0"/>
              </a:rPr>
              <a:t>The truth challenges us to change and be better, and those are all tall orders. </a:t>
            </a:r>
          </a:p>
          <a:p>
            <a:r>
              <a:rPr lang="en-US" sz="2000" dirty="0">
                <a:latin typeface="Amasis MT Pro" panose="02040504050005020304" pitchFamily="18" charset="0"/>
              </a:rPr>
              <a:t>We are also afraid of rocking the boat, which often comes with speaking the truth. We don’t want to disrupt harmony in our spaces, and that tends to happen when we challenge what feels comfortable or expected. </a:t>
            </a:r>
          </a:p>
          <a:p>
            <a:endParaRPr lang="en-US" sz="1900" dirty="0"/>
          </a:p>
        </p:txBody>
      </p:sp>
    </p:spTree>
    <p:extLst>
      <p:ext uri="{BB962C8B-B14F-4D97-AF65-F5344CB8AC3E}">
        <p14:creationId xmlns:p14="http://schemas.microsoft.com/office/powerpoint/2010/main" val="325639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 water, sunset&#10;&#10;Description automatically generated">
            <a:extLst>
              <a:ext uri="{FF2B5EF4-FFF2-40B4-BE49-F238E27FC236}">
                <a16:creationId xmlns:a16="http://schemas.microsoft.com/office/drawing/2014/main" id="{C8836023-C4AC-4F12-84C4-ED1E75A87E80}"/>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0"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E25566B-A053-41D0-82E2-2EAAB1C238BC}"/>
              </a:ext>
            </a:extLst>
          </p:cNvPr>
          <p:cNvSpPr>
            <a:spLocks noGrp="1"/>
          </p:cNvSpPr>
          <p:nvPr>
            <p:ph type="title"/>
          </p:nvPr>
        </p:nvSpPr>
        <p:spPr>
          <a:xfrm>
            <a:off x="709448" y="1913950"/>
            <a:ext cx="4204137" cy="1342754"/>
          </a:xfrm>
        </p:spPr>
        <p:txBody>
          <a:bodyPr>
            <a:normAutofit/>
          </a:bodyPr>
          <a:lstStyle/>
          <a:p>
            <a:pPr algn="ctr"/>
            <a:r>
              <a:rPr lang="en-US" sz="4000" dirty="0">
                <a:latin typeface="Amasis MT Pro" panose="02040504050005020304" pitchFamily="18" charset="0"/>
              </a:rPr>
              <a:t>BE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8C94BF-9BC1-4269-8691-0836A3815AB4}"/>
              </a:ext>
            </a:extLst>
          </p:cNvPr>
          <p:cNvSpPr>
            <a:spLocks noGrp="1"/>
          </p:cNvSpPr>
          <p:nvPr>
            <p:ph idx="1"/>
          </p:nvPr>
        </p:nvSpPr>
        <p:spPr>
          <a:xfrm>
            <a:off x="525516" y="3256705"/>
            <a:ext cx="5570484" cy="2715470"/>
          </a:xfrm>
        </p:spPr>
        <p:txBody>
          <a:bodyPr anchor="ctr">
            <a:normAutofit fontScale="70000" lnSpcReduction="20000"/>
          </a:bodyPr>
          <a:lstStyle/>
          <a:p>
            <a:pPr marL="0" indent="0">
              <a:buNone/>
            </a:pPr>
            <a:endParaRPr lang="en-US" sz="3000" dirty="0">
              <a:latin typeface="Amasis MT Pro" panose="02040504050005020304" pitchFamily="18" charset="0"/>
            </a:endParaRPr>
          </a:p>
          <a:p>
            <a:pPr marL="0" indent="0">
              <a:buNone/>
            </a:pPr>
            <a:r>
              <a:rPr lang="en-US" sz="3000" dirty="0">
                <a:latin typeface="Amasis MT Pro" panose="02040504050005020304" pitchFamily="18" charset="0"/>
              </a:rPr>
              <a:t>‘</a:t>
            </a:r>
            <a:r>
              <a:rPr lang="en-US" sz="3600" dirty="0">
                <a:latin typeface="Amasis MT Pro" panose="02040504050005020304" pitchFamily="18" charset="0"/>
              </a:rPr>
              <a:t>A lot of fear fighting and professional troublemaking is confronting things that will knock us off our square. Things that will slap us into dizziness and make us forget everything we know is real. We need solid feet, rooted in something strong, to continue to stand.’ </a:t>
            </a:r>
          </a:p>
          <a:p>
            <a:endParaRPr lang="en-US" sz="1500" dirty="0"/>
          </a:p>
        </p:txBody>
      </p:sp>
    </p:spTree>
    <p:extLst>
      <p:ext uri="{BB962C8B-B14F-4D97-AF65-F5344CB8AC3E}">
        <p14:creationId xmlns:p14="http://schemas.microsoft.com/office/powerpoint/2010/main" val="3876712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2A6C0-9988-47C7-9DE8-10967A553C89}"/>
              </a:ext>
            </a:extLst>
          </p:cNvPr>
          <p:cNvSpPr>
            <a:spLocks noGrp="1"/>
          </p:cNvSpPr>
          <p:nvPr>
            <p:ph type="title"/>
          </p:nvPr>
        </p:nvSpPr>
        <p:spPr/>
        <p:txBody>
          <a:bodyPr/>
          <a:lstStyle/>
          <a:p>
            <a:pPr algn="ctr"/>
            <a:r>
              <a:rPr lang="en-US" b="1" dirty="0">
                <a:latin typeface="Amasis MT Pro" panose="02040504050005020304" pitchFamily="18" charset="0"/>
              </a:rPr>
              <a:t>KNOW YOURSELF</a:t>
            </a:r>
          </a:p>
        </p:txBody>
      </p:sp>
      <p:sp>
        <p:nvSpPr>
          <p:cNvPr id="3" name="Text Placeholder 2">
            <a:extLst>
              <a:ext uri="{FF2B5EF4-FFF2-40B4-BE49-F238E27FC236}">
                <a16:creationId xmlns:a16="http://schemas.microsoft.com/office/drawing/2014/main" id="{765E40DE-DD42-449A-97FB-507AC2EC2CB5}"/>
              </a:ext>
            </a:extLst>
          </p:cNvPr>
          <p:cNvSpPr>
            <a:spLocks noGrp="1"/>
          </p:cNvSpPr>
          <p:nvPr>
            <p:ph type="body" idx="1"/>
          </p:nvPr>
        </p:nvSpPr>
        <p:spPr/>
        <p:txBody>
          <a:bodyPr/>
          <a:lstStyle/>
          <a:p>
            <a:r>
              <a:rPr lang="en-US" dirty="0"/>
              <a:t>Your </a:t>
            </a:r>
            <a:r>
              <a:rPr lang="en-US" dirty="0" err="1"/>
              <a:t>dopeness</a:t>
            </a:r>
            <a:endParaRPr lang="en-US" dirty="0"/>
          </a:p>
        </p:txBody>
      </p:sp>
      <p:sp>
        <p:nvSpPr>
          <p:cNvPr id="4" name="Content Placeholder 3">
            <a:extLst>
              <a:ext uri="{FF2B5EF4-FFF2-40B4-BE49-F238E27FC236}">
                <a16:creationId xmlns:a16="http://schemas.microsoft.com/office/drawing/2014/main" id="{F81E2287-581A-40BE-B853-66E3BD40266C}"/>
              </a:ext>
            </a:extLst>
          </p:cNvPr>
          <p:cNvSpPr>
            <a:spLocks noGrp="1"/>
          </p:cNvSpPr>
          <p:nvPr>
            <p:ph sz="half" idx="2"/>
          </p:nvPr>
        </p:nvSpPr>
        <p:spPr/>
        <p:txBody>
          <a:bodyPr>
            <a:normAutofit fontScale="77500" lnSpcReduction="20000"/>
          </a:bodyPr>
          <a:lstStyle/>
          <a:p>
            <a:endParaRPr lang="en-US" dirty="0"/>
          </a:p>
          <a:p>
            <a:r>
              <a:rPr lang="en-US" b="1" i="1" dirty="0">
                <a:latin typeface="Amasis MT Pro" panose="02040504050005020304" pitchFamily="18" charset="0"/>
              </a:rPr>
              <a:t>To know thyself is to not take all the praise to head or take all the shaming to heart. To know ourselves is to write our values in cement even if our goals are in sand.</a:t>
            </a:r>
            <a:endParaRPr lang="en-US" dirty="0">
              <a:latin typeface="Amasis MT Pro" panose="02040504050005020304" pitchFamily="18" charset="0"/>
            </a:endParaRPr>
          </a:p>
          <a:p>
            <a:endParaRPr lang="en-US" dirty="0">
              <a:latin typeface="Amasis MT Pro" panose="02040504050005020304" pitchFamily="18" charset="0"/>
            </a:endParaRPr>
          </a:p>
          <a:p>
            <a:r>
              <a:rPr lang="en-US" dirty="0">
                <a:latin typeface="Amasis MT Pro" panose="02040504050005020304" pitchFamily="18" charset="0"/>
              </a:rPr>
              <a:t>To know thyself is to know your core, and for me, to know my core is to feel rooted in something outside myself. It is to know not only who I am but whose I am.</a:t>
            </a:r>
          </a:p>
        </p:txBody>
      </p:sp>
      <p:sp>
        <p:nvSpPr>
          <p:cNvPr id="5" name="Text Placeholder 4">
            <a:extLst>
              <a:ext uri="{FF2B5EF4-FFF2-40B4-BE49-F238E27FC236}">
                <a16:creationId xmlns:a16="http://schemas.microsoft.com/office/drawing/2014/main" id="{67855507-6075-4C5E-B43C-5545964A951D}"/>
              </a:ext>
            </a:extLst>
          </p:cNvPr>
          <p:cNvSpPr>
            <a:spLocks noGrp="1"/>
          </p:cNvSpPr>
          <p:nvPr>
            <p:ph type="body" sz="quarter" idx="3"/>
          </p:nvPr>
        </p:nvSpPr>
        <p:spPr/>
        <p:txBody>
          <a:bodyPr/>
          <a:lstStyle/>
          <a:p>
            <a:r>
              <a:rPr lang="en-US" dirty="0"/>
              <a:t>Community </a:t>
            </a:r>
          </a:p>
        </p:txBody>
      </p:sp>
      <p:sp>
        <p:nvSpPr>
          <p:cNvPr id="8" name="Content Placeholder 7">
            <a:extLst>
              <a:ext uri="{FF2B5EF4-FFF2-40B4-BE49-F238E27FC236}">
                <a16:creationId xmlns:a16="http://schemas.microsoft.com/office/drawing/2014/main" id="{570090CD-EE1F-424D-B119-AC5BFA988BC7}"/>
              </a:ext>
            </a:extLst>
          </p:cNvPr>
          <p:cNvSpPr>
            <a:spLocks noGrp="1"/>
          </p:cNvSpPr>
          <p:nvPr>
            <p:ph sz="quarter" idx="4"/>
          </p:nvPr>
        </p:nvSpPr>
        <p:spPr>
          <a:xfrm>
            <a:off x="6157913" y="2557463"/>
            <a:ext cx="5197475" cy="3632200"/>
          </a:xfrm>
        </p:spPr>
        <p:txBody>
          <a:bodyPr>
            <a:normAutofit fontScale="77500" lnSpcReduction="20000"/>
          </a:bodyPr>
          <a:lstStyle/>
          <a:p>
            <a:pPr marL="0" indent="0">
              <a:buNone/>
            </a:pPr>
            <a:endParaRPr lang="en-US" dirty="0">
              <a:latin typeface="Amasis MT Pro" panose="02040504050005020304" pitchFamily="18" charset="0"/>
            </a:endParaRPr>
          </a:p>
          <a:p>
            <a:r>
              <a:rPr lang="en-US" b="1" dirty="0">
                <a:latin typeface="Amasis MT Pro" panose="02040504050005020304" pitchFamily="18" charset="0"/>
              </a:rPr>
              <a:t>WHOSE WE ARE </a:t>
            </a:r>
          </a:p>
          <a:p>
            <a:pPr marL="0" indent="0">
              <a:buNone/>
            </a:pPr>
            <a:r>
              <a:rPr lang="en-US" dirty="0">
                <a:latin typeface="Amasis MT Pro" panose="02040504050005020304" pitchFamily="18" charset="0"/>
              </a:rPr>
              <a:t>Whose I am is not about belonging to someone or being beholden to people. It is about the community you are tied to that holds you accountable. It is about knowing you are part of a tribe that is greater than yourself. It is about feeling deeply connected to someone, and knowing that no matter where you go, you have a base.</a:t>
            </a:r>
          </a:p>
          <a:p>
            <a:endParaRPr lang="en-US" dirty="0"/>
          </a:p>
        </p:txBody>
      </p:sp>
    </p:spTree>
    <p:extLst>
      <p:ext uri="{BB962C8B-B14F-4D97-AF65-F5344CB8AC3E}">
        <p14:creationId xmlns:p14="http://schemas.microsoft.com/office/powerpoint/2010/main" val="230779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C4BD9E14-D9AD-494E-9E78-7FBD50C6704A}"/>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8D7FB6D-A7CE-44C0-90AE-7AAB5B93285E}"/>
              </a:ext>
            </a:extLst>
          </p:cNvPr>
          <p:cNvSpPr>
            <a:spLocks noGrp="1"/>
          </p:cNvSpPr>
          <p:nvPr>
            <p:ph idx="1"/>
          </p:nvPr>
        </p:nvSpPr>
        <p:spPr>
          <a:xfrm>
            <a:off x="5915025" y="2434201"/>
            <a:ext cx="5857875" cy="3637988"/>
          </a:xfrm>
        </p:spPr>
        <p:txBody>
          <a:bodyPr>
            <a:normAutofit/>
          </a:bodyPr>
          <a:lstStyle/>
          <a:p>
            <a:endParaRPr lang="en-US" sz="2000" b="1" i="1" dirty="0"/>
          </a:p>
          <a:p>
            <a:pPr marL="0" indent="0">
              <a:buNone/>
            </a:pPr>
            <a:r>
              <a:rPr lang="en-US" sz="3200" b="1" i="1" dirty="0">
                <a:latin typeface="Amasis MT Pro" panose="02040504050005020304" pitchFamily="18" charset="0"/>
              </a:rPr>
              <a:t>Reflect on the times you have been made to feel like you do not belong or you do not measure up or your presence is somehow a nuisance because you are a highlighter in a sea of pencils </a:t>
            </a:r>
          </a:p>
          <a:p>
            <a:pPr marL="0" indent="0">
              <a:buNone/>
            </a:pPr>
            <a:endParaRPr lang="en-US" sz="2000" dirty="0"/>
          </a:p>
        </p:txBody>
      </p:sp>
    </p:spTree>
    <p:extLst>
      <p:ext uri="{BB962C8B-B14F-4D97-AF65-F5344CB8AC3E}">
        <p14:creationId xmlns:p14="http://schemas.microsoft.com/office/powerpoint/2010/main" val="81832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9F9C-B1B9-4807-9516-C6515777787B}"/>
              </a:ext>
            </a:extLst>
          </p:cNvPr>
          <p:cNvSpPr>
            <a:spLocks noGrp="1"/>
          </p:cNvSpPr>
          <p:nvPr>
            <p:ph type="title"/>
          </p:nvPr>
        </p:nvSpPr>
        <p:spPr/>
        <p:txBody>
          <a:bodyPr/>
          <a:lstStyle/>
          <a:p>
            <a:r>
              <a:rPr lang="en-US" b="1" dirty="0">
                <a:latin typeface="Amasis MT Pro" panose="02040504050005020304" pitchFamily="18" charset="0"/>
              </a:rPr>
              <a:t>BE TOO MUCH </a:t>
            </a:r>
          </a:p>
        </p:txBody>
      </p:sp>
      <p:sp>
        <p:nvSpPr>
          <p:cNvPr id="3" name="Text Placeholder 2">
            <a:extLst>
              <a:ext uri="{FF2B5EF4-FFF2-40B4-BE49-F238E27FC236}">
                <a16:creationId xmlns:a16="http://schemas.microsoft.com/office/drawing/2014/main" id="{63613A8C-8797-47C7-BBA1-0E462D2FA36E}"/>
              </a:ext>
            </a:extLst>
          </p:cNvPr>
          <p:cNvSpPr>
            <a:spLocks noGrp="1"/>
          </p:cNvSpPr>
          <p:nvPr>
            <p:ph type="body" idx="1"/>
          </p:nvPr>
        </p:nvSpPr>
        <p:spPr/>
        <p:txBody>
          <a:bodyPr>
            <a:normAutofit/>
          </a:bodyPr>
          <a:lstStyle/>
          <a:p>
            <a:r>
              <a:rPr lang="en-US" sz="3600" dirty="0" err="1">
                <a:latin typeface="Amasis MT Pro" panose="02040504050005020304" pitchFamily="18" charset="0"/>
              </a:rPr>
              <a:t>Luvvie</a:t>
            </a:r>
            <a:r>
              <a:rPr lang="en-US" sz="3600" dirty="0">
                <a:latin typeface="Amasis MT Pro" panose="02040504050005020304" pitchFamily="18" charset="0"/>
              </a:rPr>
              <a:t> </a:t>
            </a:r>
          </a:p>
        </p:txBody>
      </p:sp>
      <p:sp>
        <p:nvSpPr>
          <p:cNvPr id="4" name="Content Placeholder 3">
            <a:extLst>
              <a:ext uri="{FF2B5EF4-FFF2-40B4-BE49-F238E27FC236}">
                <a16:creationId xmlns:a16="http://schemas.microsoft.com/office/drawing/2014/main" id="{A7C57903-2272-45DC-9A18-470C07A464C8}"/>
              </a:ext>
            </a:extLst>
          </p:cNvPr>
          <p:cNvSpPr>
            <a:spLocks noGrp="1"/>
          </p:cNvSpPr>
          <p:nvPr>
            <p:ph sz="half" idx="2"/>
          </p:nvPr>
        </p:nvSpPr>
        <p:spPr/>
        <p:txBody>
          <a:bodyPr>
            <a:normAutofit fontScale="92500" lnSpcReduction="20000"/>
          </a:bodyPr>
          <a:lstStyle/>
          <a:p>
            <a:endParaRPr lang="en-US" b="1" dirty="0"/>
          </a:p>
          <a:p>
            <a:r>
              <a:rPr lang="en-US" b="1" dirty="0" err="1">
                <a:latin typeface="Amasis MT Pro" panose="02040504050005020304" pitchFamily="18" charset="0"/>
              </a:rPr>
              <a:t>Ifeoluwa</a:t>
            </a:r>
            <a:r>
              <a:rPr lang="en-US" b="1" dirty="0">
                <a:latin typeface="Amasis MT Pro" panose="02040504050005020304" pitchFamily="18" charset="0"/>
              </a:rPr>
              <a:t> Ajayi- </a:t>
            </a:r>
            <a:r>
              <a:rPr lang="en-US" dirty="0" err="1">
                <a:latin typeface="Amasis MT Pro" panose="02040504050005020304" pitchFamily="18" charset="0"/>
              </a:rPr>
              <a:t>Lovette</a:t>
            </a:r>
            <a:r>
              <a:rPr lang="en-US" dirty="0">
                <a:latin typeface="Amasis MT Pro" panose="02040504050005020304" pitchFamily="18" charset="0"/>
              </a:rPr>
              <a:t>- </a:t>
            </a:r>
            <a:r>
              <a:rPr lang="en-US" dirty="0" err="1">
                <a:latin typeface="Amasis MT Pro" panose="02040504050005020304" pitchFamily="18" charset="0"/>
              </a:rPr>
              <a:t>Luvvie</a:t>
            </a:r>
            <a:r>
              <a:rPr lang="en-US" dirty="0">
                <a:latin typeface="Amasis MT Pro" panose="02040504050005020304" pitchFamily="18" charset="0"/>
              </a:rPr>
              <a:t>- Too Nigerian</a:t>
            </a:r>
          </a:p>
          <a:p>
            <a:endParaRPr lang="en-US" dirty="0">
              <a:latin typeface="Amasis MT Pro" panose="02040504050005020304" pitchFamily="18" charset="0"/>
            </a:endParaRPr>
          </a:p>
          <a:p>
            <a:r>
              <a:rPr lang="en-US" dirty="0">
                <a:latin typeface="Amasis MT Pro" panose="02040504050005020304" pitchFamily="18" charset="0"/>
              </a:rPr>
              <a:t> </a:t>
            </a:r>
            <a:r>
              <a:rPr lang="en-US" b="1" dirty="0" err="1">
                <a:latin typeface="Amasis MT Pro" panose="02040504050005020304" pitchFamily="18" charset="0"/>
              </a:rPr>
              <a:t>Luvvie’s</a:t>
            </a:r>
            <a:r>
              <a:rPr lang="en-US" b="1" dirty="0">
                <a:latin typeface="Amasis MT Pro" panose="02040504050005020304" pitchFamily="18" charset="0"/>
              </a:rPr>
              <a:t> Grandmother- </a:t>
            </a:r>
            <a:r>
              <a:rPr lang="en-US" dirty="0">
                <a:latin typeface="Amasis MT Pro" panose="02040504050005020304" pitchFamily="18" charset="0"/>
              </a:rPr>
              <a:t>Queen Mother of Team Too Much International Association of Extra People.</a:t>
            </a:r>
          </a:p>
          <a:p>
            <a:endParaRPr lang="en-US" dirty="0"/>
          </a:p>
          <a:p>
            <a:pPr marL="0" indent="0">
              <a:buNone/>
            </a:pPr>
            <a:endParaRPr lang="en-US" dirty="0"/>
          </a:p>
        </p:txBody>
      </p:sp>
      <p:sp>
        <p:nvSpPr>
          <p:cNvPr id="5" name="Text Placeholder 4">
            <a:extLst>
              <a:ext uri="{FF2B5EF4-FFF2-40B4-BE49-F238E27FC236}">
                <a16:creationId xmlns:a16="http://schemas.microsoft.com/office/drawing/2014/main" id="{3068E1DD-1AF0-4521-8AB6-5D045ADAAAD3}"/>
              </a:ext>
            </a:extLst>
          </p:cNvPr>
          <p:cNvSpPr>
            <a:spLocks noGrp="1"/>
          </p:cNvSpPr>
          <p:nvPr>
            <p:ph type="body" sz="quarter" idx="3"/>
          </p:nvPr>
        </p:nvSpPr>
        <p:spPr/>
        <p:txBody>
          <a:bodyPr>
            <a:normAutofit/>
          </a:bodyPr>
          <a:lstStyle/>
          <a:p>
            <a:r>
              <a:rPr lang="en-US" sz="3600" dirty="0">
                <a:latin typeface="Amasis MT Pro" panose="02040504050005020304" pitchFamily="18" charset="0"/>
              </a:rPr>
              <a:t>How about you?</a:t>
            </a:r>
          </a:p>
        </p:txBody>
      </p:sp>
      <p:sp>
        <p:nvSpPr>
          <p:cNvPr id="6" name="Content Placeholder 5">
            <a:extLst>
              <a:ext uri="{FF2B5EF4-FFF2-40B4-BE49-F238E27FC236}">
                <a16:creationId xmlns:a16="http://schemas.microsoft.com/office/drawing/2014/main" id="{6B9B6557-9EEE-4BCB-AD59-D0418803B79E}"/>
              </a:ext>
            </a:extLst>
          </p:cNvPr>
          <p:cNvSpPr>
            <a:spLocks noGrp="1"/>
          </p:cNvSpPr>
          <p:nvPr>
            <p:ph sz="quarter" idx="4"/>
          </p:nvPr>
        </p:nvSpPr>
        <p:spPr/>
        <p:txBody>
          <a:bodyPr>
            <a:normAutofit fontScale="92500" lnSpcReduction="20000"/>
          </a:bodyPr>
          <a:lstStyle/>
          <a:p>
            <a:pPr marL="0" indent="0">
              <a:buNone/>
            </a:pPr>
            <a:endParaRPr lang="en-US" dirty="0"/>
          </a:p>
          <a:p>
            <a:pPr marL="0" indent="0">
              <a:buNone/>
            </a:pPr>
            <a:r>
              <a:rPr lang="en-US" dirty="0">
                <a:latin typeface="Amasis MT Pro" panose="02040504050005020304" pitchFamily="18" charset="0"/>
              </a:rPr>
              <a:t>Too loud? Too quiet?</a:t>
            </a:r>
          </a:p>
          <a:p>
            <a:pPr marL="0" indent="0">
              <a:buNone/>
            </a:pPr>
            <a:r>
              <a:rPr lang="en-US" dirty="0">
                <a:latin typeface="Amasis MT Pro" panose="02040504050005020304" pitchFamily="18" charset="0"/>
              </a:rPr>
              <a:t>Too aggressive? Too sensitive</a:t>
            </a:r>
          </a:p>
          <a:p>
            <a:pPr marL="0" indent="0">
              <a:buNone/>
            </a:pPr>
            <a:r>
              <a:rPr lang="en-US" dirty="0">
                <a:latin typeface="Amasis MT Pro" panose="02040504050005020304" pitchFamily="18" charset="0"/>
              </a:rPr>
              <a:t>Too ambitious? Too laid back?  </a:t>
            </a:r>
          </a:p>
          <a:p>
            <a:pPr marL="0" indent="0">
              <a:buNone/>
            </a:pPr>
            <a:r>
              <a:rPr lang="en-US" dirty="0">
                <a:latin typeface="Amasis MT Pro" panose="02040504050005020304" pitchFamily="18" charset="0"/>
              </a:rPr>
              <a:t>Too passionate</a:t>
            </a:r>
          </a:p>
          <a:p>
            <a:pPr marL="0" indent="0">
              <a:buNone/>
            </a:pPr>
            <a:r>
              <a:rPr lang="en-US" dirty="0">
                <a:latin typeface="Amasis MT Pro" panose="02040504050005020304" pitchFamily="18" charset="0"/>
              </a:rPr>
              <a:t>Too intimidating </a:t>
            </a:r>
          </a:p>
          <a:p>
            <a:pPr marL="0" indent="0">
              <a:buNone/>
            </a:pPr>
            <a:r>
              <a:rPr lang="en-US" dirty="0">
                <a:latin typeface="Amasis MT Pro" panose="02040504050005020304" pitchFamily="18" charset="0"/>
              </a:rPr>
              <a:t>Too tall</a:t>
            </a:r>
          </a:p>
          <a:p>
            <a:pPr marL="0" indent="0">
              <a:buNone/>
            </a:pPr>
            <a:r>
              <a:rPr lang="en-US" dirty="0">
                <a:latin typeface="Amasis MT Pro" panose="02040504050005020304" pitchFamily="18" charset="0"/>
              </a:rPr>
              <a:t>Too short</a:t>
            </a:r>
          </a:p>
          <a:p>
            <a:pPr marL="0" indent="0">
              <a:buNone/>
            </a:pPr>
            <a:r>
              <a:rPr lang="en-US" dirty="0">
                <a:latin typeface="Amasis MT Pro" panose="02040504050005020304" pitchFamily="18" charset="0"/>
              </a:rPr>
              <a:t>Too black</a:t>
            </a:r>
          </a:p>
          <a:p>
            <a:endParaRPr lang="en-US" dirty="0"/>
          </a:p>
        </p:txBody>
      </p:sp>
    </p:spTree>
    <p:extLst>
      <p:ext uri="{BB962C8B-B14F-4D97-AF65-F5344CB8AC3E}">
        <p14:creationId xmlns:p14="http://schemas.microsoft.com/office/powerpoint/2010/main" val="349897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mammal, primate, monkey&#10;&#10;Description automatically generated">
            <a:extLst>
              <a:ext uri="{FF2B5EF4-FFF2-40B4-BE49-F238E27FC236}">
                <a16:creationId xmlns:a16="http://schemas.microsoft.com/office/drawing/2014/main" id="{51AC2126-EECD-40D4-9143-1D81EB77FBCF}"/>
              </a:ext>
            </a:extLst>
          </p:cNvPr>
          <p:cNvPicPr>
            <a:picLocks noChangeAspect="1"/>
          </p:cNvPicPr>
          <p:nvPr/>
        </p:nvPicPr>
        <p:blipFill rotWithShape="1">
          <a:blip r:embed="rId2">
            <a:extLst>
              <a:ext uri="{28A0092B-C50C-407E-A947-70E740481C1C}">
                <a14:useLocalDpi xmlns:a14="http://schemas.microsoft.com/office/drawing/2010/main" val="0"/>
              </a:ext>
            </a:extLst>
          </a:blip>
          <a:srcRect l="2781" r="26078" b="-1"/>
          <a:stretch/>
        </p:blipFill>
        <p:spPr>
          <a:xfrm>
            <a:off x="5367528" y="9348"/>
            <a:ext cx="6791268" cy="6372225"/>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0" name="Freeform: Shape 24">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2F33DB-BDE7-48C4-B300-51AD1649AF49}"/>
              </a:ext>
            </a:extLst>
          </p:cNvPr>
          <p:cNvSpPr>
            <a:spLocks noGrp="1"/>
          </p:cNvSpPr>
          <p:nvPr>
            <p:ph type="title"/>
          </p:nvPr>
        </p:nvSpPr>
        <p:spPr>
          <a:xfrm>
            <a:off x="374904" y="856488"/>
            <a:ext cx="4992624" cy="1243584"/>
          </a:xfrm>
        </p:spPr>
        <p:txBody>
          <a:bodyPr anchor="ctr">
            <a:normAutofit/>
          </a:bodyPr>
          <a:lstStyle/>
          <a:p>
            <a:pPr algn="ctr"/>
            <a:r>
              <a:rPr lang="en-US" sz="4000" dirty="0">
                <a:latin typeface="Amasis MT Pro" panose="02040504050005020304" pitchFamily="18" charset="0"/>
              </a:rPr>
              <a:t>Not Your Job</a:t>
            </a:r>
          </a:p>
        </p:txBody>
      </p:sp>
      <p:sp>
        <p:nvSpPr>
          <p:cNvPr id="29" name="Rectangle 28">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7C0E2EE-99AF-4D7E-A668-57DCB374D704}"/>
              </a:ext>
            </a:extLst>
          </p:cNvPr>
          <p:cNvSpPr>
            <a:spLocks noGrp="1"/>
          </p:cNvSpPr>
          <p:nvPr>
            <p:ph idx="1"/>
          </p:nvPr>
        </p:nvSpPr>
        <p:spPr>
          <a:xfrm>
            <a:off x="151447" y="2537238"/>
            <a:ext cx="5953698" cy="3206338"/>
          </a:xfrm>
        </p:spPr>
        <p:txBody>
          <a:bodyPr anchor="t">
            <a:normAutofit lnSpcReduction="10000"/>
          </a:bodyPr>
          <a:lstStyle/>
          <a:p>
            <a:r>
              <a:rPr lang="en-US" sz="2000" i="1" dirty="0">
                <a:latin typeface="Amasis MT Pro" panose="02040504050005020304" pitchFamily="18" charset="0"/>
              </a:rPr>
              <a:t>Your job is not to stop being this person you are accused of being. You aren’t supposed to constantly shape-shift to make those around you feel better about their own insecurities or failures. </a:t>
            </a:r>
          </a:p>
          <a:p>
            <a:r>
              <a:rPr lang="en-US" sz="2000" i="1" dirty="0">
                <a:latin typeface="Amasis MT Pro" panose="02040504050005020304" pitchFamily="18" charset="0"/>
              </a:rPr>
              <a:t>Your job is not to chameleon your way through life to the point where you forget what your true colors are. </a:t>
            </a:r>
          </a:p>
          <a:p>
            <a:r>
              <a:rPr lang="en-US" sz="2000" i="1" dirty="0">
                <a:latin typeface="Amasis MT Pro" panose="02040504050005020304" pitchFamily="18" charset="0"/>
              </a:rPr>
              <a:t>“If you are too big, then it’s a reflection that the place you’re in is too small for you. It isn’t your job to get smaller to fit there, but to find a place that is bigger than you so you can take up all the space you want and grow infinitely.” </a:t>
            </a:r>
            <a:endParaRPr lang="en-US" sz="2000" dirty="0">
              <a:latin typeface="Amasis MT Pro" panose="02040504050005020304" pitchFamily="18" charset="0"/>
            </a:endParaRPr>
          </a:p>
        </p:txBody>
      </p:sp>
    </p:spTree>
    <p:extLst>
      <p:ext uri="{BB962C8B-B14F-4D97-AF65-F5344CB8AC3E}">
        <p14:creationId xmlns:p14="http://schemas.microsoft.com/office/powerpoint/2010/main" val="3870631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60A6E-6B94-4DDA-ACCC-C57FB8818829}"/>
              </a:ext>
            </a:extLst>
          </p:cNvPr>
          <p:cNvSpPr>
            <a:spLocks noGrp="1"/>
          </p:cNvSpPr>
          <p:nvPr>
            <p:ph type="title"/>
          </p:nvPr>
        </p:nvSpPr>
        <p:spPr>
          <a:xfrm>
            <a:off x="640080" y="325369"/>
            <a:ext cx="4368602" cy="1956841"/>
          </a:xfrm>
        </p:spPr>
        <p:txBody>
          <a:bodyPr anchor="b">
            <a:normAutofit/>
          </a:bodyPr>
          <a:lstStyle/>
          <a:p>
            <a:r>
              <a:rPr lang="en-US" sz="5400" dirty="0">
                <a:latin typeface="Amasis MT Pro" panose="02040504050005020304" pitchFamily="18" charset="0"/>
              </a:rPr>
              <a:t>Own your </a:t>
            </a:r>
            <a:r>
              <a:rPr lang="en-US" sz="5400" dirty="0" err="1">
                <a:latin typeface="Amasis MT Pro" panose="02040504050005020304" pitchFamily="18" charset="0"/>
              </a:rPr>
              <a:t>dopeness</a:t>
            </a:r>
            <a:endParaRPr lang="en-US" sz="5400" dirty="0">
              <a:latin typeface="Amasis MT Pro" panose="02040504050005020304" pitchFamily="18" charset="0"/>
            </a:endParaRP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7A51B5-76D4-4923-95E8-2CCA4BAD7BE5}"/>
              </a:ext>
            </a:extLst>
          </p:cNvPr>
          <p:cNvSpPr>
            <a:spLocks noGrp="1"/>
          </p:cNvSpPr>
          <p:nvPr>
            <p:ph idx="1"/>
          </p:nvPr>
        </p:nvSpPr>
        <p:spPr>
          <a:xfrm>
            <a:off x="640080" y="2915457"/>
            <a:ext cx="4243589" cy="3320668"/>
          </a:xfrm>
        </p:spPr>
        <p:txBody>
          <a:bodyPr>
            <a:normAutofit lnSpcReduction="10000"/>
          </a:bodyPr>
          <a:lstStyle/>
          <a:p>
            <a:pPr marL="0" indent="0">
              <a:buNone/>
            </a:pPr>
            <a:r>
              <a:rPr lang="en-US" sz="3200" b="1" dirty="0">
                <a:latin typeface="Amasis MT Pro" panose="02040504050005020304" pitchFamily="18" charset="0"/>
              </a:rPr>
              <a:t>Have an </a:t>
            </a:r>
            <a:r>
              <a:rPr lang="en-US" sz="3200" b="1" dirty="0" err="1">
                <a:latin typeface="Amasis MT Pro" panose="02040504050005020304" pitchFamily="18" charset="0"/>
              </a:rPr>
              <a:t>Oriki</a:t>
            </a:r>
            <a:endParaRPr lang="en-US" sz="3200" b="1" dirty="0">
              <a:latin typeface="Amasis MT Pro" panose="02040504050005020304" pitchFamily="18" charset="0"/>
            </a:endParaRPr>
          </a:p>
          <a:p>
            <a:pPr marL="0" indent="0">
              <a:buNone/>
            </a:pPr>
            <a:r>
              <a:rPr lang="en-US" sz="2200" b="1" i="1" dirty="0">
                <a:solidFill>
                  <a:schemeClr val="accent4">
                    <a:lumMod val="50000"/>
                  </a:schemeClr>
                </a:solidFill>
                <a:latin typeface="Amasis MT Pro" panose="02040504050005020304" pitchFamily="18" charset="0"/>
              </a:rPr>
              <a:t>An </a:t>
            </a:r>
            <a:r>
              <a:rPr lang="en-US" sz="2200" b="1" i="1" dirty="0" err="1">
                <a:solidFill>
                  <a:schemeClr val="accent4">
                    <a:lumMod val="50000"/>
                  </a:schemeClr>
                </a:solidFill>
                <a:latin typeface="Amasis MT Pro" panose="02040504050005020304" pitchFamily="18" charset="0"/>
              </a:rPr>
              <a:t>oriki</a:t>
            </a:r>
            <a:r>
              <a:rPr lang="en-US" sz="2200" b="1" i="1" dirty="0">
                <a:solidFill>
                  <a:schemeClr val="accent4">
                    <a:lumMod val="50000"/>
                  </a:schemeClr>
                </a:solidFill>
                <a:latin typeface="Amasis MT Pro" panose="02040504050005020304" pitchFamily="18" charset="0"/>
              </a:rPr>
              <a:t> is a greeting that praises you through praising your kinship and speaking life to your destiny </a:t>
            </a:r>
          </a:p>
          <a:p>
            <a:r>
              <a:rPr lang="en-US" sz="1800" dirty="0">
                <a:latin typeface="Amasis MT Pro" panose="02040504050005020304" pitchFamily="18" charset="0"/>
              </a:rPr>
              <a:t>Hebrews 1:33 </a:t>
            </a:r>
            <a:r>
              <a:rPr lang="en-US" sz="1800" b="1" dirty="0">
                <a:latin typeface="Amasis MT Pro" panose="02040504050005020304" pitchFamily="18" charset="0"/>
              </a:rPr>
              <a:t>He is the radiance of the glory of God </a:t>
            </a:r>
            <a:r>
              <a:rPr lang="en-US" sz="1800" dirty="0">
                <a:latin typeface="Amasis MT Pro" panose="02040504050005020304" pitchFamily="18" charset="0"/>
              </a:rPr>
              <a:t>and the exact imprint of his nature, and he upholds the universe by the word of his power.</a:t>
            </a:r>
          </a:p>
          <a:p>
            <a:r>
              <a:rPr lang="en-US" sz="1800" dirty="0">
                <a:latin typeface="Amasis MT Pro" panose="02040504050005020304" pitchFamily="18" charset="0"/>
              </a:rPr>
              <a:t>The spitting image of her father </a:t>
            </a:r>
          </a:p>
        </p:txBody>
      </p:sp>
      <p:pic>
        <p:nvPicPr>
          <p:cNvPr id="5" name="Picture 4" descr="A peacock with its feathers spread&#10;&#10;Description automatically generated with low confidence">
            <a:extLst>
              <a:ext uri="{FF2B5EF4-FFF2-40B4-BE49-F238E27FC236}">
                <a16:creationId xmlns:a16="http://schemas.microsoft.com/office/drawing/2014/main" id="{B582A9E6-992A-4C46-815F-292A79DCBD3E}"/>
              </a:ext>
            </a:extLst>
          </p:cNvPr>
          <p:cNvPicPr>
            <a:picLocks noChangeAspect="1"/>
          </p:cNvPicPr>
          <p:nvPr/>
        </p:nvPicPr>
        <p:blipFill rotWithShape="1">
          <a:blip r:embed="rId2">
            <a:extLst>
              <a:ext uri="{28A0092B-C50C-407E-A947-70E740481C1C}">
                <a14:useLocalDpi xmlns:a14="http://schemas.microsoft.com/office/drawing/2010/main" val="0"/>
              </a:ext>
            </a:extLst>
          </a:blip>
          <a:srcRect l="15621" r="1742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784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206F-964D-4507-A4AB-6D9C6EEF9827}"/>
              </a:ext>
            </a:extLst>
          </p:cNvPr>
          <p:cNvSpPr>
            <a:spLocks noGrp="1"/>
          </p:cNvSpPr>
          <p:nvPr>
            <p:ph type="title"/>
          </p:nvPr>
        </p:nvSpPr>
        <p:spPr/>
        <p:txBody>
          <a:bodyPr/>
          <a:lstStyle/>
          <a:p>
            <a:r>
              <a:rPr lang="en-US" dirty="0">
                <a:latin typeface="Amasis MT Pro" panose="02040504050005020304" pitchFamily="18" charset="0"/>
              </a:rPr>
              <a:t>HAVE AN ORIKI</a:t>
            </a:r>
          </a:p>
        </p:txBody>
      </p:sp>
      <p:sp>
        <p:nvSpPr>
          <p:cNvPr id="3" name="Text Placeholder 2">
            <a:extLst>
              <a:ext uri="{FF2B5EF4-FFF2-40B4-BE49-F238E27FC236}">
                <a16:creationId xmlns:a16="http://schemas.microsoft.com/office/drawing/2014/main" id="{D73CE7CE-39E6-4013-83A1-1B3FD52DA9C6}"/>
              </a:ext>
            </a:extLst>
          </p:cNvPr>
          <p:cNvSpPr>
            <a:spLocks noGrp="1"/>
          </p:cNvSpPr>
          <p:nvPr>
            <p:ph type="body" idx="1"/>
          </p:nvPr>
        </p:nvSpPr>
        <p:spPr/>
        <p:txBody>
          <a:bodyPr/>
          <a:lstStyle/>
          <a:p>
            <a:r>
              <a:rPr lang="en-US" dirty="0" err="1"/>
              <a:t>Luvvie’s</a:t>
            </a:r>
            <a:endParaRPr lang="en-US" dirty="0"/>
          </a:p>
        </p:txBody>
      </p:sp>
      <p:sp>
        <p:nvSpPr>
          <p:cNvPr id="4" name="Content Placeholder 3">
            <a:extLst>
              <a:ext uri="{FF2B5EF4-FFF2-40B4-BE49-F238E27FC236}">
                <a16:creationId xmlns:a16="http://schemas.microsoft.com/office/drawing/2014/main" id="{1854C7C4-A195-4512-8D68-63AE2894DD00}"/>
              </a:ext>
            </a:extLst>
          </p:cNvPr>
          <p:cNvSpPr>
            <a:spLocks noGrp="1"/>
          </p:cNvSpPr>
          <p:nvPr>
            <p:ph sz="half" idx="2"/>
          </p:nvPr>
        </p:nvSpPr>
        <p:spPr/>
        <p:txBody>
          <a:bodyPr/>
          <a:lstStyle/>
          <a:p>
            <a:r>
              <a:rPr lang="en-US" dirty="0" err="1"/>
              <a:t>Luvvie</a:t>
            </a:r>
            <a:r>
              <a:rPr lang="en-US" dirty="0"/>
              <a:t> of House Jones. First f her name. </a:t>
            </a:r>
            <a:r>
              <a:rPr lang="en-US" dirty="0" err="1"/>
              <a:t>Assasin</a:t>
            </a:r>
            <a:r>
              <a:rPr lang="en-US" dirty="0"/>
              <a:t> of the Alphabet. Bestseller of Books. …Eater of Jollof Rice. Rocker of Fierce shoes. Taker of stages. Queen of the Jones kingdom</a:t>
            </a:r>
          </a:p>
        </p:txBody>
      </p:sp>
      <p:sp>
        <p:nvSpPr>
          <p:cNvPr id="5" name="Text Placeholder 4">
            <a:extLst>
              <a:ext uri="{FF2B5EF4-FFF2-40B4-BE49-F238E27FC236}">
                <a16:creationId xmlns:a16="http://schemas.microsoft.com/office/drawing/2014/main" id="{50F648EF-A998-4EC9-BE05-4B131B27CAA0}"/>
              </a:ext>
            </a:extLst>
          </p:cNvPr>
          <p:cNvSpPr>
            <a:spLocks noGrp="1"/>
          </p:cNvSpPr>
          <p:nvPr>
            <p:ph type="body" sz="quarter" idx="3"/>
          </p:nvPr>
        </p:nvSpPr>
        <p:spPr/>
        <p:txBody>
          <a:bodyPr/>
          <a:lstStyle/>
          <a:p>
            <a:r>
              <a:rPr lang="en-US" dirty="0"/>
              <a:t>What’s yours?</a:t>
            </a:r>
          </a:p>
        </p:txBody>
      </p:sp>
      <p:sp>
        <p:nvSpPr>
          <p:cNvPr id="6" name="Content Placeholder 5">
            <a:extLst>
              <a:ext uri="{FF2B5EF4-FFF2-40B4-BE49-F238E27FC236}">
                <a16:creationId xmlns:a16="http://schemas.microsoft.com/office/drawing/2014/main" id="{75859EF9-AB07-4145-A3FC-83D43D85DA43}"/>
              </a:ext>
            </a:extLst>
          </p:cNvPr>
          <p:cNvSpPr>
            <a:spLocks noGrp="1"/>
          </p:cNvSpPr>
          <p:nvPr>
            <p:ph sz="quarter" idx="4"/>
          </p:nvPr>
        </p:nvSpPr>
        <p:spPr/>
        <p:txBody>
          <a:bodyPr/>
          <a:lstStyle/>
          <a:p>
            <a:r>
              <a:rPr lang="en-US" dirty="0"/>
              <a:t>Share the great things about you as a reminder that you are amazing and destined </a:t>
            </a:r>
            <a:r>
              <a:rPr lang="en-US"/>
              <a:t>for greatness </a:t>
            </a:r>
          </a:p>
        </p:txBody>
      </p:sp>
    </p:spTree>
    <p:extLst>
      <p:ext uri="{BB962C8B-B14F-4D97-AF65-F5344CB8AC3E}">
        <p14:creationId xmlns:p14="http://schemas.microsoft.com/office/powerpoint/2010/main" val="23454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C7196-D86D-4D41-8E68-53A05005948A}"/>
              </a:ext>
            </a:extLst>
          </p:cNvPr>
          <p:cNvSpPr>
            <a:spLocks noGrp="1"/>
          </p:cNvSpPr>
          <p:nvPr>
            <p:ph type="title"/>
          </p:nvPr>
        </p:nvSpPr>
        <p:spPr>
          <a:xfrm>
            <a:off x="640080" y="325369"/>
            <a:ext cx="4368602" cy="1956841"/>
          </a:xfrm>
        </p:spPr>
        <p:txBody>
          <a:bodyPr anchor="b">
            <a:normAutofit/>
          </a:bodyPr>
          <a:lstStyle/>
          <a:p>
            <a:r>
              <a:rPr lang="en-US" sz="5400" dirty="0">
                <a:latin typeface="Amasis MT Pro" panose="02040504050005020304" pitchFamily="18" charset="0"/>
              </a:rPr>
              <a:t>4 key things to note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7C2E70-86A8-45BB-AB4A-78726C18AA76}"/>
              </a:ext>
            </a:extLst>
          </p:cNvPr>
          <p:cNvSpPr>
            <a:spLocks noGrp="1"/>
          </p:cNvSpPr>
          <p:nvPr>
            <p:ph idx="1"/>
          </p:nvPr>
        </p:nvSpPr>
        <p:spPr>
          <a:xfrm>
            <a:off x="640080" y="2872899"/>
            <a:ext cx="4243589" cy="3320668"/>
          </a:xfrm>
        </p:spPr>
        <p:txBody>
          <a:bodyPr>
            <a:normAutofit/>
          </a:bodyPr>
          <a:lstStyle/>
          <a:p>
            <a:r>
              <a:rPr lang="en-US" sz="2000" b="1" dirty="0">
                <a:latin typeface="Amasis MT Pro" panose="02040504050005020304" pitchFamily="18" charset="0"/>
              </a:rPr>
              <a:t>Like you first: </a:t>
            </a:r>
            <a:r>
              <a:rPr lang="en-US" sz="2000" dirty="0">
                <a:latin typeface="Amasis MT Pro" panose="02040504050005020304" pitchFamily="18" charset="0"/>
              </a:rPr>
              <a:t>“When there is no enemy within, the enemy outside can do you no harm.” </a:t>
            </a:r>
          </a:p>
          <a:p>
            <a:r>
              <a:rPr lang="en-US" sz="2000" b="1" dirty="0">
                <a:latin typeface="Amasis MT Pro" panose="02040504050005020304" pitchFamily="18" charset="0"/>
              </a:rPr>
              <a:t>Speak about yourself in exclamation marks</a:t>
            </a:r>
            <a:r>
              <a:rPr lang="en-US" sz="2000" dirty="0">
                <a:latin typeface="Amasis MT Pro" panose="02040504050005020304" pitchFamily="18" charset="0"/>
              </a:rPr>
              <a:t> not question marks: . “I write.” Not “Well, I </a:t>
            </a:r>
            <a:r>
              <a:rPr lang="en-US" sz="2000" dirty="0" err="1">
                <a:latin typeface="Amasis MT Pro" panose="02040504050005020304" pitchFamily="18" charset="0"/>
              </a:rPr>
              <a:t>kinda</a:t>
            </a:r>
            <a:r>
              <a:rPr lang="en-US" sz="2000" dirty="0">
                <a:latin typeface="Amasis MT Pro" panose="02040504050005020304" pitchFamily="18" charset="0"/>
              </a:rPr>
              <a:t> write, sometimes?” </a:t>
            </a:r>
          </a:p>
          <a:p>
            <a:r>
              <a:rPr lang="en-US" sz="2000" b="1" dirty="0">
                <a:latin typeface="Amasis MT Pro" panose="02040504050005020304" pitchFamily="18" charset="0"/>
              </a:rPr>
              <a:t>Create the map you didn’t have</a:t>
            </a:r>
            <a:r>
              <a:rPr lang="en-US" sz="2000" dirty="0">
                <a:latin typeface="Amasis MT Pro" panose="02040504050005020304" pitchFamily="18" charset="0"/>
              </a:rPr>
              <a:t>, someone else might need it</a:t>
            </a:r>
          </a:p>
          <a:p>
            <a:r>
              <a:rPr lang="en-US" sz="2000" b="1" dirty="0">
                <a:latin typeface="Amasis MT Pro" panose="02040504050005020304" pitchFamily="18" charset="0"/>
              </a:rPr>
              <a:t>Have an </a:t>
            </a:r>
            <a:r>
              <a:rPr lang="en-US" sz="2000" b="1" dirty="0" err="1">
                <a:latin typeface="Amasis MT Pro" panose="02040504050005020304" pitchFamily="18" charset="0"/>
              </a:rPr>
              <a:t>Oriki</a:t>
            </a:r>
            <a:endParaRPr lang="en-US" sz="2000" b="1" dirty="0">
              <a:latin typeface="Amasis MT Pro" panose="02040504050005020304" pitchFamily="18" charset="0"/>
            </a:endParaRPr>
          </a:p>
        </p:txBody>
      </p:sp>
      <p:pic>
        <p:nvPicPr>
          <p:cNvPr id="5" name="Picture 4" descr="A picture containing businesscard&#10;&#10;Description automatically generated">
            <a:extLst>
              <a:ext uri="{FF2B5EF4-FFF2-40B4-BE49-F238E27FC236}">
                <a16:creationId xmlns:a16="http://schemas.microsoft.com/office/drawing/2014/main" id="{908E5B15-9F30-4B15-9D4A-3678F513342F}"/>
              </a:ext>
            </a:extLst>
          </p:cNvPr>
          <p:cNvPicPr>
            <a:picLocks noChangeAspect="1"/>
          </p:cNvPicPr>
          <p:nvPr/>
        </p:nvPicPr>
        <p:blipFill rotWithShape="1">
          <a:blip r:embed="rId3">
            <a:extLst>
              <a:ext uri="{28A0092B-C50C-407E-A947-70E740481C1C}">
                <a14:useLocalDpi xmlns:a14="http://schemas.microsoft.com/office/drawing/2010/main" val="0"/>
              </a:ext>
            </a:extLst>
          </a:blip>
          <a:srcRect r="332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29155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CD74B-D7B3-4F9C-8E80-4A9EFACB18A1}"/>
              </a:ext>
            </a:extLst>
          </p:cNvPr>
          <p:cNvSpPr>
            <a:spLocks noGrp="1"/>
          </p:cNvSpPr>
          <p:nvPr>
            <p:ph type="title"/>
          </p:nvPr>
        </p:nvSpPr>
        <p:spPr>
          <a:xfrm>
            <a:off x="572493" y="238539"/>
            <a:ext cx="11018520" cy="1434415"/>
          </a:xfrm>
        </p:spPr>
        <p:txBody>
          <a:bodyPr anchor="b">
            <a:normAutofit/>
          </a:bodyPr>
          <a:lstStyle/>
          <a:p>
            <a:r>
              <a:rPr lang="en-US" sz="5400" dirty="0">
                <a:latin typeface="Amasis MT Pro" panose="02040504050005020304" pitchFamily="18" charset="0"/>
              </a:rPr>
              <a:t>Professional Troublemaker </a:t>
            </a:r>
          </a:p>
        </p:txBody>
      </p:sp>
      <p:sp>
        <p:nvSpPr>
          <p:cNvPr id="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822C5B-522B-4D35-A0F8-8D5BC787CEA4}"/>
              </a:ext>
            </a:extLst>
          </p:cNvPr>
          <p:cNvSpPr>
            <a:spLocks noGrp="1"/>
          </p:cNvSpPr>
          <p:nvPr>
            <p:ph idx="1"/>
          </p:nvPr>
        </p:nvSpPr>
        <p:spPr>
          <a:xfrm>
            <a:off x="572493" y="2071316"/>
            <a:ext cx="6999882" cy="4119172"/>
          </a:xfrm>
        </p:spPr>
        <p:txBody>
          <a:bodyPr anchor="t">
            <a:normAutofit lnSpcReduction="10000"/>
          </a:bodyPr>
          <a:lstStyle/>
          <a:p>
            <a:r>
              <a:rPr lang="en-US" sz="2400" dirty="0">
                <a:latin typeface="Amasis MT Pro" panose="02040504050005020304" pitchFamily="18" charset="0"/>
                <a:cs typeface="Aparajita" panose="02020603050405020304" pitchFamily="18" charset="0"/>
              </a:rPr>
              <a:t>I wanted to know what troublemaking was about</a:t>
            </a:r>
          </a:p>
          <a:p>
            <a:r>
              <a:rPr lang="en-US" sz="2400" dirty="0">
                <a:latin typeface="Amasis MT Pro" panose="02040504050005020304" pitchFamily="18" charset="0"/>
                <a:cs typeface="Aparajita" panose="02020603050405020304" pitchFamily="18" charset="0"/>
              </a:rPr>
              <a:t>I have my own fears that I constantly deal with- I needed encouragement </a:t>
            </a:r>
          </a:p>
          <a:p>
            <a:r>
              <a:rPr lang="en-US" sz="2400" b="1" dirty="0">
                <a:latin typeface="Amasis MT Pro" panose="02040504050005020304" pitchFamily="18" charset="0"/>
              </a:rPr>
              <a:t>This is also a book I need now; in the times I am not feeling so bold. It is a  book from me to me that I am letting other people read. I still need the prompts. I still need to remind myself to deal with the scary stuff I’m compelled to do and deal with how it falls –</a:t>
            </a:r>
            <a:r>
              <a:rPr lang="en-US" sz="2400" b="1" dirty="0" err="1">
                <a:latin typeface="Amasis MT Pro" panose="02040504050005020304" pitchFamily="18" charset="0"/>
              </a:rPr>
              <a:t>Luvvie</a:t>
            </a:r>
            <a:endParaRPr lang="en-US" sz="2400" b="1" dirty="0">
              <a:latin typeface="Amasis MT Pro" panose="02040504050005020304" pitchFamily="18" charset="0"/>
            </a:endParaRPr>
          </a:p>
          <a:p>
            <a:r>
              <a:rPr lang="en-US" sz="2400" dirty="0">
                <a:latin typeface="Amasis MT Pro" panose="02040504050005020304" pitchFamily="18" charset="0"/>
              </a:rPr>
              <a:t>I have friends who need to be reminded and encouraged😘</a:t>
            </a:r>
          </a:p>
          <a:p>
            <a:pPr marL="0" indent="0">
              <a:buNone/>
            </a:pPr>
            <a:endParaRPr lang="en-US" sz="1800" dirty="0">
              <a:latin typeface="Amasis MT Pro" panose="02040504050005020304" pitchFamily="18" charset="0"/>
              <a:cs typeface="Aparajita" panose="02020603050405020304" pitchFamily="18" charset="0"/>
            </a:endParaRPr>
          </a:p>
        </p:txBody>
      </p:sp>
      <p:pic>
        <p:nvPicPr>
          <p:cNvPr id="5" name="Picture 4" descr="Logo&#10;&#10;Description automatically generated">
            <a:extLst>
              <a:ext uri="{FF2B5EF4-FFF2-40B4-BE49-F238E27FC236}">
                <a16:creationId xmlns:a16="http://schemas.microsoft.com/office/drawing/2014/main" id="{7BB00FD7-29CE-498D-BE45-7EFFA06914ED}"/>
              </a:ext>
            </a:extLst>
          </p:cNvPr>
          <p:cNvPicPr>
            <a:picLocks noChangeAspect="1"/>
          </p:cNvPicPr>
          <p:nvPr/>
        </p:nvPicPr>
        <p:blipFill rotWithShape="1">
          <a:blip r:embed="rId2">
            <a:extLst>
              <a:ext uri="{28A0092B-C50C-407E-A947-70E740481C1C}">
                <a14:useLocalDpi xmlns:a14="http://schemas.microsoft.com/office/drawing/2010/main" val="0"/>
              </a:ext>
            </a:extLst>
          </a:blip>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399914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CEA3C1-D51B-4F82-A123-E6B6F07F2755}"/>
              </a:ext>
            </a:extLst>
          </p:cNvPr>
          <p:cNvSpPr>
            <a:spLocks noGrp="1"/>
          </p:cNvSpPr>
          <p:nvPr>
            <p:ph type="title"/>
          </p:nvPr>
        </p:nvSpPr>
        <p:spPr>
          <a:xfrm>
            <a:off x="1137034" y="609597"/>
            <a:ext cx="9392421" cy="1330841"/>
          </a:xfrm>
        </p:spPr>
        <p:txBody>
          <a:bodyPr>
            <a:normAutofit/>
          </a:bodyPr>
          <a:lstStyle/>
          <a:p>
            <a:r>
              <a:rPr lang="en-US" b="1" dirty="0">
                <a:latin typeface="Amasis MT Pro" panose="02040504050005020304" pitchFamily="18" charset="0"/>
              </a:rPr>
              <a:t>Reminder</a:t>
            </a:r>
          </a:p>
        </p:txBody>
      </p:sp>
      <p:sp>
        <p:nvSpPr>
          <p:cNvPr id="3" name="Content Placeholder 2">
            <a:extLst>
              <a:ext uri="{FF2B5EF4-FFF2-40B4-BE49-F238E27FC236}">
                <a16:creationId xmlns:a16="http://schemas.microsoft.com/office/drawing/2014/main" id="{4C85CA18-7BD6-41D2-A8B6-7FD25769628E}"/>
              </a:ext>
            </a:extLst>
          </p:cNvPr>
          <p:cNvSpPr>
            <a:spLocks noGrp="1"/>
          </p:cNvSpPr>
          <p:nvPr>
            <p:ph idx="1"/>
          </p:nvPr>
        </p:nvSpPr>
        <p:spPr>
          <a:xfrm>
            <a:off x="571500" y="2314575"/>
            <a:ext cx="5524500" cy="3801560"/>
          </a:xfrm>
        </p:spPr>
        <p:txBody>
          <a:bodyPr>
            <a:normAutofit/>
          </a:bodyPr>
          <a:lstStyle/>
          <a:p>
            <a:pPr marL="514350" indent="-514350">
              <a:buFont typeface="+mj-lt"/>
              <a:buAutoNum type="arabicPeriod"/>
            </a:pPr>
            <a:r>
              <a:rPr lang="en-US" dirty="0">
                <a:latin typeface="Amasis MT Pro" panose="02040504050005020304" pitchFamily="18" charset="0"/>
              </a:rPr>
              <a:t>You aren’t alone in being told you are too much. And there’s nothing wrong with you. </a:t>
            </a:r>
          </a:p>
          <a:p>
            <a:pPr marL="514350" indent="-514350">
              <a:buFont typeface="+mj-lt"/>
              <a:buAutoNum type="arabicPeriod"/>
            </a:pPr>
            <a:r>
              <a:rPr lang="en-US" dirty="0">
                <a:latin typeface="Amasis MT Pro" panose="02040504050005020304" pitchFamily="18" charset="0"/>
              </a:rPr>
              <a:t>You will always be too much for somebody</a:t>
            </a:r>
          </a:p>
          <a:p>
            <a:pPr marL="514350" indent="-514350">
              <a:buFont typeface="+mj-lt"/>
              <a:buAutoNum type="arabicPeriod"/>
            </a:pPr>
            <a:r>
              <a:rPr lang="en-US" dirty="0">
                <a:latin typeface="Amasis MT Pro" panose="02040504050005020304" pitchFamily="18" charset="0"/>
              </a:rPr>
              <a:t>Your too muchness is your superpower- Be the full totality of you. </a:t>
            </a:r>
          </a:p>
          <a:p>
            <a:pPr marL="0" indent="0">
              <a:buNone/>
            </a:pPr>
            <a:endParaRPr lang="en-US" sz="1900" dirty="0"/>
          </a:p>
          <a:p>
            <a:endParaRPr lang="en-US" sz="1900" dirty="0"/>
          </a:p>
        </p:txBody>
      </p:sp>
      <p:pic>
        <p:nvPicPr>
          <p:cNvPr id="5" name="Picture 4" descr="A picture containing text&#10;&#10;Description automatically generated">
            <a:extLst>
              <a:ext uri="{FF2B5EF4-FFF2-40B4-BE49-F238E27FC236}">
                <a16:creationId xmlns:a16="http://schemas.microsoft.com/office/drawing/2014/main" id="{DB530D69-E4C7-457C-BAA2-AEF90D9D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367" y="2716104"/>
            <a:ext cx="4788505" cy="2693534"/>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89160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tree, outdoor, plant, garden&#10;&#10;Description automatically generated">
            <a:extLst>
              <a:ext uri="{FF2B5EF4-FFF2-40B4-BE49-F238E27FC236}">
                <a16:creationId xmlns:a16="http://schemas.microsoft.com/office/drawing/2014/main" id="{0D11F97B-A3BD-4B35-9042-4FB21BCC933C}"/>
              </a:ext>
            </a:extLst>
          </p:cNvPr>
          <p:cNvPicPr>
            <a:picLocks noChangeAspect="1"/>
          </p:cNvPicPr>
          <p:nvPr/>
        </p:nvPicPr>
        <p:blipFill rotWithShape="1">
          <a:blip r:embed="rId2">
            <a:extLst>
              <a:ext uri="{28A0092B-C50C-407E-A947-70E740481C1C}">
                <a14:useLocalDpi xmlns:a14="http://schemas.microsoft.com/office/drawing/2010/main" val="0"/>
              </a:ext>
            </a:extLst>
          </a:blip>
          <a:srcRect l="26534" r="26205"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42134D-FCE5-4601-A182-0DA24711C06E}"/>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dirty="0">
                <a:solidFill>
                  <a:schemeClr val="accent4">
                    <a:lumMod val="75000"/>
                  </a:schemeClr>
                </a:solidFill>
                <a:latin typeface="Amasis MT Pro" panose="02040504050005020304" pitchFamily="18" charset="0"/>
              </a:rPr>
              <a:t>DO</a:t>
            </a:r>
            <a:r>
              <a:rPr lang="en-US" b="1" dirty="0">
                <a:latin typeface="Amasis MT Pro" panose="02040504050005020304" pitchFamily="18" charset="0"/>
              </a:rPr>
              <a:t>-</a:t>
            </a:r>
            <a:r>
              <a:rPr lang="en-US" dirty="0">
                <a:latin typeface="Amasis MT Pro" panose="02040504050005020304" pitchFamily="18" charset="0"/>
              </a:rPr>
              <a:t> GROW WILDLY </a:t>
            </a:r>
          </a:p>
        </p:txBody>
      </p:sp>
      <p:graphicFrame>
        <p:nvGraphicFramePr>
          <p:cNvPr id="30" name="Content Placeholder 3">
            <a:extLst>
              <a:ext uri="{FF2B5EF4-FFF2-40B4-BE49-F238E27FC236}">
                <a16:creationId xmlns:a16="http://schemas.microsoft.com/office/drawing/2014/main" id="{E1A558D0-A269-60B8-FF69-3FFA73B237DE}"/>
              </a:ext>
            </a:extLst>
          </p:cNvPr>
          <p:cNvGraphicFramePr>
            <a:graphicFrameLocks noGrp="1"/>
          </p:cNvGraphicFramePr>
          <p:nvPr>
            <p:ph sz="half" idx="2"/>
            <p:extLst>
              <p:ext uri="{D42A27DB-BD31-4B8C-83A1-F6EECF244321}">
                <p14:modId xmlns:p14="http://schemas.microsoft.com/office/powerpoint/2010/main" val="3014515348"/>
              </p:ext>
            </p:extLst>
          </p:nvPr>
        </p:nvGraphicFramePr>
        <p:xfrm>
          <a:off x="5827048" y="1868487"/>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081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1D57-2684-4912-BE47-0A3C0A2B7C90}"/>
              </a:ext>
            </a:extLst>
          </p:cNvPr>
          <p:cNvSpPr>
            <a:spLocks noGrp="1"/>
          </p:cNvSpPr>
          <p:nvPr>
            <p:ph type="title"/>
          </p:nvPr>
        </p:nvSpPr>
        <p:spPr>
          <a:xfrm>
            <a:off x="5500689" y="171451"/>
            <a:ext cx="6315074" cy="2160625"/>
          </a:xfrm>
        </p:spPr>
        <p:txBody>
          <a:bodyPr>
            <a:normAutofit/>
          </a:bodyPr>
          <a:lstStyle/>
          <a:p>
            <a:r>
              <a:rPr lang="en-US" b="1" dirty="0">
                <a:solidFill>
                  <a:schemeClr val="accent4">
                    <a:lumMod val="75000"/>
                  </a:schemeClr>
                </a:solidFill>
                <a:latin typeface="Amasis MT Pro" panose="02040504050005020304" pitchFamily="18" charset="0"/>
              </a:rPr>
              <a:t>DO</a:t>
            </a:r>
            <a:r>
              <a:rPr lang="en-US" b="1" dirty="0">
                <a:latin typeface="Amasis MT Pro" panose="02040504050005020304" pitchFamily="18" charset="0"/>
              </a:rPr>
              <a:t>- GET A NIGERIAN FRIEND</a:t>
            </a:r>
          </a:p>
        </p:txBody>
      </p:sp>
      <p:sp>
        <p:nvSpPr>
          <p:cNvPr id="29" name="Freeform: Shape 2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2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water, young, water sport&#10;&#10;Description automatically generated">
            <a:extLst>
              <a:ext uri="{FF2B5EF4-FFF2-40B4-BE49-F238E27FC236}">
                <a16:creationId xmlns:a16="http://schemas.microsoft.com/office/drawing/2014/main" id="{0EDD1E41-A1AB-4093-ACCB-B4AC28076B74}"/>
              </a:ext>
            </a:extLst>
          </p:cNvPr>
          <p:cNvPicPr>
            <a:picLocks noChangeAspect="1"/>
          </p:cNvPicPr>
          <p:nvPr/>
        </p:nvPicPr>
        <p:blipFill rotWithShape="1">
          <a:blip r:embed="rId2">
            <a:extLst>
              <a:ext uri="{28A0092B-C50C-407E-A947-70E740481C1C}">
                <a14:useLocalDpi xmlns:a14="http://schemas.microsoft.com/office/drawing/2010/main" val="0"/>
              </a:ext>
            </a:extLst>
          </a:blip>
          <a:srcRect l="22024" r="17226"/>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descr="A picture containing outdoor, person, little, child&#10;&#10;Description automatically generated">
            <a:extLst>
              <a:ext uri="{FF2B5EF4-FFF2-40B4-BE49-F238E27FC236}">
                <a16:creationId xmlns:a16="http://schemas.microsoft.com/office/drawing/2014/main" id="{92B6A970-C154-4B31-A55F-D9D4E8619780}"/>
              </a:ext>
            </a:extLst>
          </p:cNvPr>
          <p:cNvPicPr>
            <a:picLocks noChangeAspect="1"/>
          </p:cNvPicPr>
          <p:nvPr/>
        </p:nvPicPr>
        <p:blipFill rotWithShape="1">
          <a:blip r:embed="rId3">
            <a:extLst>
              <a:ext uri="{28A0092B-C50C-407E-A947-70E740481C1C}">
                <a14:useLocalDpi xmlns:a14="http://schemas.microsoft.com/office/drawing/2010/main" val="0"/>
              </a:ext>
            </a:extLst>
          </a:blip>
          <a:srcRect l="5477" r="16234" b="-3"/>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Picture 6" descr="A picture containing text, computer, indoor, computer&#10;&#10;Description automatically generated">
            <a:extLst>
              <a:ext uri="{FF2B5EF4-FFF2-40B4-BE49-F238E27FC236}">
                <a16:creationId xmlns:a16="http://schemas.microsoft.com/office/drawing/2014/main" id="{B247CF8C-EA91-4C87-8C1E-5202C838BBC6}"/>
              </a:ext>
            </a:extLst>
          </p:cNvPr>
          <p:cNvPicPr>
            <a:picLocks noChangeAspect="1"/>
          </p:cNvPicPr>
          <p:nvPr/>
        </p:nvPicPr>
        <p:blipFill rotWithShape="1">
          <a:blip r:embed="rId4">
            <a:extLst>
              <a:ext uri="{28A0092B-C50C-407E-A947-70E740481C1C}">
                <a14:useLocalDpi xmlns:a14="http://schemas.microsoft.com/office/drawing/2010/main" val="0"/>
              </a:ext>
            </a:extLst>
          </a:blip>
          <a:srcRect l="10981" r="15144"/>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BA49257D-5934-458F-97D3-DD023F9E923B}"/>
              </a:ext>
            </a:extLst>
          </p:cNvPr>
          <p:cNvSpPr>
            <a:spLocks noGrp="1"/>
          </p:cNvSpPr>
          <p:nvPr>
            <p:ph idx="1"/>
          </p:nvPr>
        </p:nvSpPr>
        <p:spPr>
          <a:xfrm>
            <a:off x="6940296" y="2871982"/>
            <a:ext cx="4668256" cy="3181684"/>
          </a:xfrm>
        </p:spPr>
        <p:txBody>
          <a:bodyPr anchor="t">
            <a:normAutofit/>
          </a:bodyPr>
          <a:lstStyle/>
          <a:p>
            <a:pPr marL="0" indent="0">
              <a:buNone/>
            </a:pPr>
            <a:r>
              <a:rPr lang="en-US" b="1" dirty="0">
                <a:latin typeface="Amasis MT Pro" panose="02040504050005020304" pitchFamily="18" charset="0"/>
              </a:rPr>
              <a:t>To fight for you and with you</a:t>
            </a:r>
          </a:p>
          <a:p>
            <a:r>
              <a:rPr lang="en-US" dirty="0">
                <a:latin typeface="Amasis MT Pro" panose="02040504050005020304" pitchFamily="18" charset="0"/>
              </a:rPr>
              <a:t>Loud</a:t>
            </a:r>
          </a:p>
          <a:p>
            <a:r>
              <a:rPr lang="en-US" dirty="0">
                <a:latin typeface="Amasis MT Pro" panose="02040504050005020304" pitchFamily="18" charset="0"/>
              </a:rPr>
              <a:t>Passionate</a:t>
            </a:r>
          </a:p>
          <a:p>
            <a:r>
              <a:rPr lang="en-US" dirty="0">
                <a:latin typeface="Amasis MT Pro" panose="02040504050005020304" pitchFamily="18" charset="0"/>
              </a:rPr>
              <a:t>Fearless </a:t>
            </a:r>
          </a:p>
          <a:p>
            <a:r>
              <a:rPr lang="en-US" dirty="0">
                <a:latin typeface="Amasis MT Pro" panose="02040504050005020304" pitchFamily="18" charset="0"/>
              </a:rPr>
              <a:t>Truth tellers </a:t>
            </a:r>
          </a:p>
        </p:txBody>
      </p:sp>
    </p:spTree>
    <p:extLst>
      <p:ext uri="{BB962C8B-B14F-4D97-AF65-F5344CB8AC3E}">
        <p14:creationId xmlns:p14="http://schemas.microsoft.com/office/powerpoint/2010/main" val="27009657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A2AE-A37B-4286-9ED4-593F44A7FF7C}"/>
              </a:ext>
            </a:extLst>
          </p:cNvPr>
          <p:cNvSpPr>
            <a:spLocks noGrp="1"/>
          </p:cNvSpPr>
          <p:nvPr>
            <p:ph type="title"/>
          </p:nvPr>
        </p:nvSpPr>
        <p:spPr>
          <a:xfrm>
            <a:off x="4965430" y="629268"/>
            <a:ext cx="6586491" cy="1286160"/>
          </a:xfrm>
        </p:spPr>
        <p:txBody>
          <a:bodyPr anchor="b">
            <a:normAutofit fontScale="90000"/>
          </a:bodyPr>
          <a:lstStyle/>
          <a:p>
            <a:r>
              <a:rPr lang="en-US" b="1" dirty="0">
                <a:latin typeface="SouthPacific-Regular"/>
              </a:rPr>
              <a:t>About </a:t>
            </a:r>
            <a:r>
              <a:rPr lang="en-US" b="1" dirty="0" err="1">
                <a:latin typeface="SouthPacific-Regular"/>
              </a:rPr>
              <a:t>Luvvie</a:t>
            </a:r>
            <a:br>
              <a:rPr lang="en-US" b="1" dirty="0">
                <a:latin typeface="SouthPacific-Regular"/>
              </a:rPr>
            </a:br>
            <a:endParaRPr lang="en-US" dirty="0"/>
          </a:p>
        </p:txBody>
      </p:sp>
      <p:sp>
        <p:nvSpPr>
          <p:cNvPr id="3" name="Content Placeholder 2">
            <a:extLst>
              <a:ext uri="{FF2B5EF4-FFF2-40B4-BE49-F238E27FC236}">
                <a16:creationId xmlns:a16="http://schemas.microsoft.com/office/drawing/2014/main" id="{FA7F1FB9-F59B-4F5B-A1F1-C01BB4F5E124}"/>
              </a:ext>
            </a:extLst>
          </p:cNvPr>
          <p:cNvSpPr>
            <a:spLocks noGrp="1"/>
          </p:cNvSpPr>
          <p:nvPr>
            <p:ph idx="1"/>
          </p:nvPr>
        </p:nvSpPr>
        <p:spPr>
          <a:xfrm>
            <a:off x="4965431" y="2438400"/>
            <a:ext cx="6586489" cy="3785419"/>
          </a:xfrm>
        </p:spPr>
        <p:txBody>
          <a:bodyPr>
            <a:normAutofit fontScale="85000" lnSpcReduction="20000"/>
          </a:bodyPr>
          <a:lstStyle/>
          <a:p>
            <a:pPr marL="0" indent="0">
              <a:buNone/>
            </a:pPr>
            <a:endParaRPr lang="en-US" sz="1400" b="1" i="1" dirty="0">
              <a:latin typeface="Amasis MT Pro" panose="02040504050005020304" pitchFamily="18" charset="0"/>
              <a:cs typeface="Aparajita" panose="02020603050405020304" pitchFamily="18" charset="0"/>
            </a:endParaRPr>
          </a:p>
          <a:p>
            <a:pPr marL="0" indent="0">
              <a:buNone/>
            </a:pPr>
            <a:r>
              <a:rPr lang="en-US" sz="2400" b="1" i="1" dirty="0">
                <a:latin typeface="Amasis MT Pro" panose="02040504050005020304" pitchFamily="18" charset="0"/>
                <a:cs typeface="Aparajita" panose="02020603050405020304" pitchFamily="18" charset="0"/>
              </a:rPr>
              <a:t>“There’s nobody quite like </a:t>
            </a:r>
            <a:r>
              <a:rPr lang="en-US" sz="2400" b="1" i="1" dirty="0" err="1">
                <a:latin typeface="Amasis MT Pro" panose="02040504050005020304" pitchFamily="18" charset="0"/>
                <a:cs typeface="Aparajita" panose="02020603050405020304" pitchFamily="18" charset="0"/>
              </a:rPr>
              <a:t>Luvvie</a:t>
            </a:r>
            <a:r>
              <a:rPr lang="en-US" sz="2400" i="1" dirty="0">
                <a:latin typeface="Amasis MT Pro" panose="02040504050005020304" pitchFamily="18" charset="0"/>
                <a:cs typeface="Aparajita" panose="02020603050405020304" pitchFamily="18" charset="0"/>
              </a:rPr>
              <a:t>. She’s a </a:t>
            </a:r>
            <a:r>
              <a:rPr lang="en-US" sz="2400" b="1" i="1" dirty="0">
                <a:latin typeface="Amasis MT Pro" panose="02040504050005020304" pitchFamily="18" charset="0"/>
                <a:cs typeface="Aparajita" panose="02020603050405020304" pitchFamily="18" charset="0"/>
              </a:rPr>
              <a:t>force</a:t>
            </a:r>
            <a:r>
              <a:rPr lang="en-US" sz="2400" i="1" dirty="0">
                <a:latin typeface="Amasis MT Pro" panose="02040504050005020304" pitchFamily="18" charset="0"/>
                <a:cs typeface="Aparajita" panose="02020603050405020304" pitchFamily="18" charset="0"/>
              </a:rPr>
              <a:t> and a </a:t>
            </a:r>
            <a:r>
              <a:rPr lang="en-US" sz="2400" b="1" i="1" dirty="0">
                <a:latin typeface="Amasis MT Pro" panose="02040504050005020304" pitchFamily="18" charset="0"/>
                <a:cs typeface="Aparajita" panose="02020603050405020304" pitchFamily="18" charset="0"/>
              </a:rPr>
              <a:t>powerhouse, </a:t>
            </a:r>
            <a:r>
              <a:rPr lang="en-US" sz="2400" i="1" dirty="0">
                <a:latin typeface="Amasis MT Pro" panose="02040504050005020304" pitchFamily="18" charset="0"/>
                <a:cs typeface="Aparajita" panose="02020603050405020304" pitchFamily="18" charset="0"/>
              </a:rPr>
              <a:t>the </a:t>
            </a:r>
            <a:r>
              <a:rPr lang="en-US" sz="2400" b="1" i="1" dirty="0">
                <a:latin typeface="Amasis MT Pro" panose="02040504050005020304" pitchFamily="18" charset="0"/>
                <a:cs typeface="Aparajita" panose="02020603050405020304" pitchFamily="18" charset="0"/>
              </a:rPr>
              <a:t>thunder</a:t>
            </a:r>
            <a:r>
              <a:rPr lang="en-US" sz="2400" i="1" dirty="0">
                <a:latin typeface="Amasis MT Pro" panose="02040504050005020304" pitchFamily="18" charset="0"/>
                <a:cs typeface="Aparajita" panose="02020603050405020304" pitchFamily="18" charset="0"/>
              </a:rPr>
              <a:t> and </a:t>
            </a:r>
            <a:r>
              <a:rPr lang="en-US" sz="2400" b="1" i="1" dirty="0">
                <a:latin typeface="Amasis MT Pro" panose="02040504050005020304" pitchFamily="18" charset="0"/>
                <a:cs typeface="Aparajita" panose="02020603050405020304" pitchFamily="18" charset="0"/>
              </a:rPr>
              <a:t>lightning</a:t>
            </a:r>
            <a:r>
              <a:rPr lang="en-US" sz="2400" i="1" dirty="0">
                <a:latin typeface="Amasis MT Pro" panose="02040504050005020304" pitchFamily="18" charset="0"/>
                <a:cs typeface="Aparajita" panose="02020603050405020304" pitchFamily="18" charset="0"/>
              </a:rPr>
              <a:t> …and the book shows us just how she got that way. In a voice that is funny, wise, bold, and always generous, </a:t>
            </a:r>
            <a:r>
              <a:rPr lang="en-US" sz="2400" b="1" i="1" dirty="0" err="1">
                <a:latin typeface="Amasis MT Pro" panose="02040504050005020304" pitchFamily="18" charset="0"/>
                <a:cs typeface="Aparajita" panose="02020603050405020304" pitchFamily="18" charset="0"/>
              </a:rPr>
              <a:t>Luvvie</a:t>
            </a:r>
            <a:r>
              <a:rPr lang="en-US" sz="2400" b="1" i="1" dirty="0">
                <a:latin typeface="Amasis MT Pro" panose="02040504050005020304" pitchFamily="18" charset="0"/>
                <a:cs typeface="Aparajita" panose="02020603050405020304" pitchFamily="18" charset="0"/>
              </a:rPr>
              <a:t> encourages, inspires and dares us to take up all the space.” </a:t>
            </a:r>
            <a:r>
              <a:rPr lang="en-US" sz="2400" i="1" dirty="0">
                <a:latin typeface="Amasis MT Pro" panose="02040504050005020304" pitchFamily="18" charset="0"/>
                <a:cs typeface="Aparajita" panose="02020603050405020304" pitchFamily="18" charset="0"/>
              </a:rPr>
              <a:t>Elizabeth Gilbert, New York Times best selling author of  Eat Pray Love </a:t>
            </a:r>
          </a:p>
          <a:p>
            <a:pPr marL="0" indent="0">
              <a:buNone/>
            </a:pPr>
            <a:endParaRPr lang="en-US" sz="1400" i="1" dirty="0">
              <a:latin typeface="Amasis MT Pro" panose="02040504050005020304" pitchFamily="18" charset="0"/>
              <a:cs typeface="Aparajita" panose="02020603050405020304" pitchFamily="18" charset="0"/>
            </a:endParaRPr>
          </a:p>
          <a:p>
            <a:r>
              <a:rPr lang="en-US" sz="1900" b="1" i="0" dirty="0" err="1">
                <a:effectLst/>
                <a:latin typeface="Amasis MT Pro" panose="02040504050005020304" pitchFamily="18" charset="0"/>
              </a:rPr>
              <a:t>Luvvie</a:t>
            </a:r>
            <a:r>
              <a:rPr lang="en-US" sz="1900" b="1" i="0" dirty="0">
                <a:effectLst/>
                <a:latin typeface="Amasis MT Pro" panose="02040504050005020304" pitchFamily="18" charset="0"/>
              </a:rPr>
              <a:t> Ajayi Jones</a:t>
            </a:r>
            <a:r>
              <a:rPr lang="en-US" sz="1900" b="0" i="0" dirty="0">
                <a:effectLst/>
                <a:latin typeface="Amasis MT Pro" panose="02040504050005020304" pitchFamily="18" charset="0"/>
              </a:rPr>
              <a:t> is a three-time New York Times bestselling author, speaker and podcast host who thrives at the intersection of humor, media, and justice. </a:t>
            </a:r>
          </a:p>
          <a:p>
            <a:r>
              <a:rPr lang="en-US" sz="1900" b="0" i="0" dirty="0">
                <a:effectLst/>
                <a:latin typeface="Amasis MT Pro" panose="02040504050005020304" pitchFamily="18" charset="0"/>
              </a:rPr>
              <a:t>Her critically acclaimed books </a:t>
            </a:r>
            <a:r>
              <a:rPr lang="en-US" sz="1900" b="1" i="1" dirty="0">
                <a:effectLst/>
                <a:latin typeface="Amasis MT Pro" panose="02040504050005020304" pitchFamily="18" charset="0"/>
              </a:rPr>
              <a:t>Professional Troublemaker: The Fear-Fighter Manual</a:t>
            </a:r>
            <a:r>
              <a:rPr lang="en-US" sz="1900" b="0" i="0" dirty="0">
                <a:effectLst/>
                <a:latin typeface="Amasis MT Pro" panose="02040504050005020304" pitchFamily="18" charset="0"/>
              </a:rPr>
              <a:t> (2021), </a:t>
            </a:r>
            <a:r>
              <a:rPr lang="en-US" sz="1900" b="1" i="1" dirty="0">
                <a:effectLst/>
                <a:latin typeface="Amasis MT Pro" panose="02040504050005020304" pitchFamily="18" charset="0"/>
              </a:rPr>
              <a:t>Rising Troublemaker: A Fear-Fighter Manual for Teens</a:t>
            </a:r>
            <a:r>
              <a:rPr lang="en-US" sz="1900" b="0" i="0" dirty="0">
                <a:effectLst/>
                <a:latin typeface="Amasis MT Pro" panose="02040504050005020304" pitchFamily="18" charset="0"/>
              </a:rPr>
              <a:t> (2022) and </a:t>
            </a:r>
            <a:r>
              <a:rPr lang="en-US" sz="1900" b="1" i="1" dirty="0">
                <a:effectLst/>
                <a:latin typeface="Amasis MT Pro" panose="02040504050005020304" pitchFamily="18" charset="0"/>
              </a:rPr>
              <a:t>I’m Judging You: The Do-Better Manual</a:t>
            </a:r>
            <a:r>
              <a:rPr lang="en-US" sz="1900" b="0" i="0" dirty="0">
                <a:effectLst/>
                <a:latin typeface="Amasis MT Pro" panose="02040504050005020304" pitchFamily="18" charset="0"/>
              </a:rPr>
              <a:t> (2016) were instant bestsellers and established her as a literary force with a powerful pen.</a:t>
            </a:r>
          </a:p>
          <a:p>
            <a:endParaRPr lang="en-US" sz="1400" dirty="0"/>
          </a:p>
        </p:txBody>
      </p:sp>
      <p:pic>
        <p:nvPicPr>
          <p:cNvPr id="7" name="Content Placeholder 4">
            <a:extLst>
              <a:ext uri="{FF2B5EF4-FFF2-40B4-BE49-F238E27FC236}">
                <a16:creationId xmlns:a16="http://schemas.microsoft.com/office/drawing/2014/main" id="{62CA9D4F-0B89-46B6-8851-A65EF04BA2C8}"/>
              </a:ext>
            </a:extLst>
          </p:cNvPr>
          <p:cNvPicPr>
            <a:picLocks noChangeAspect="1"/>
          </p:cNvPicPr>
          <p:nvPr/>
        </p:nvPicPr>
        <p:blipFill rotWithShape="1">
          <a:blip r:embed="rId2"/>
          <a:srcRect l="15328" r="17078"/>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00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7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F923-6E21-48A8-8440-3D5F3C786B65}"/>
              </a:ext>
            </a:extLst>
          </p:cNvPr>
          <p:cNvSpPr>
            <a:spLocks noGrp="1"/>
          </p:cNvSpPr>
          <p:nvPr>
            <p:ph type="title"/>
          </p:nvPr>
        </p:nvSpPr>
        <p:spPr/>
        <p:txBody>
          <a:bodyPr>
            <a:normAutofit/>
          </a:bodyPr>
          <a:lstStyle/>
          <a:p>
            <a:pPr algn="ctr"/>
            <a:r>
              <a:rPr lang="en-US" sz="4800" b="1" dirty="0">
                <a:latin typeface="Aparajita" panose="02020603050405020304" pitchFamily="18" charset="0"/>
                <a:cs typeface="Aparajita" panose="02020603050405020304" pitchFamily="18" charset="0"/>
              </a:rPr>
              <a:t>BOOK CHAPTERS </a:t>
            </a:r>
          </a:p>
        </p:txBody>
      </p:sp>
      <p:sp>
        <p:nvSpPr>
          <p:cNvPr id="3" name="Text Placeholder 2">
            <a:extLst>
              <a:ext uri="{FF2B5EF4-FFF2-40B4-BE49-F238E27FC236}">
                <a16:creationId xmlns:a16="http://schemas.microsoft.com/office/drawing/2014/main" id="{C8E374DA-3C51-4F14-ACA2-601BFEF84C0F}"/>
              </a:ext>
            </a:extLst>
          </p:cNvPr>
          <p:cNvSpPr>
            <a:spLocks noGrp="1"/>
          </p:cNvSpPr>
          <p:nvPr>
            <p:ph type="body" idx="1"/>
          </p:nvPr>
        </p:nvSpPr>
        <p:spPr>
          <a:xfrm>
            <a:off x="839789" y="1427117"/>
            <a:ext cx="2804364" cy="823912"/>
          </a:xfrm>
        </p:spPr>
        <p:txBody>
          <a:bodyPr>
            <a:normAutofit/>
          </a:bodyPr>
          <a:lstStyle/>
          <a:p>
            <a:r>
              <a:rPr lang="en-US" sz="3600" dirty="0">
                <a:latin typeface="Amasis MT Pro" panose="02040504050005020304" pitchFamily="18" charset="0"/>
                <a:cs typeface="Aparajita" panose="02020603050405020304" pitchFamily="18" charset="0"/>
              </a:rPr>
              <a:t>BE</a:t>
            </a:r>
          </a:p>
        </p:txBody>
      </p:sp>
      <p:sp>
        <p:nvSpPr>
          <p:cNvPr id="4" name="Content Placeholder 3">
            <a:extLst>
              <a:ext uri="{FF2B5EF4-FFF2-40B4-BE49-F238E27FC236}">
                <a16:creationId xmlns:a16="http://schemas.microsoft.com/office/drawing/2014/main" id="{AAB84BD3-2F4C-404A-8297-E32CD2A7589C}"/>
              </a:ext>
            </a:extLst>
          </p:cNvPr>
          <p:cNvSpPr>
            <a:spLocks noGrp="1"/>
          </p:cNvSpPr>
          <p:nvPr>
            <p:ph sz="half" idx="2"/>
          </p:nvPr>
        </p:nvSpPr>
        <p:spPr>
          <a:xfrm>
            <a:off x="839788" y="2505075"/>
            <a:ext cx="3442447" cy="3035113"/>
          </a:xfrm>
        </p:spPr>
        <p:txBody>
          <a:bodyPr>
            <a:normAutofit fontScale="85000" lnSpcReduction="10000"/>
          </a:bodyPr>
          <a:lstStyle/>
          <a:p>
            <a:endParaRPr lang="en-US" sz="3200" dirty="0">
              <a:latin typeface="Amasis MT Pro" panose="02040504050005020304" pitchFamily="18" charset="0"/>
              <a:cs typeface="Aparajita" panose="02020603050405020304" pitchFamily="18" charset="0"/>
            </a:endParaRPr>
          </a:p>
          <a:p>
            <a:r>
              <a:rPr lang="en-US" sz="3200" dirty="0">
                <a:latin typeface="Amasis MT Pro" panose="02040504050005020304" pitchFamily="18" charset="0"/>
                <a:cs typeface="Aparajita" panose="02020603050405020304" pitchFamily="18" charset="0"/>
              </a:rPr>
              <a:t>Know yourself</a:t>
            </a:r>
          </a:p>
          <a:p>
            <a:r>
              <a:rPr lang="en-US" sz="3200" dirty="0">
                <a:latin typeface="Amasis MT Pro" panose="02040504050005020304" pitchFamily="18" charset="0"/>
                <a:cs typeface="Aparajita" panose="02020603050405020304" pitchFamily="18" charset="0"/>
              </a:rPr>
              <a:t>Be too much</a:t>
            </a:r>
          </a:p>
          <a:p>
            <a:r>
              <a:rPr lang="en-US" sz="3200" dirty="0">
                <a:latin typeface="Amasis MT Pro" panose="02040504050005020304" pitchFamily="18" charset="0"/>
                <a:cs typeface="Aparajita" panose="02020603050405020304" pitchFamily="18" charset="0"/>
              </a:rPr>
              <a:t>Dream audaciously</a:t>
            </a:r>
          </a:p>
          <a:p>
            <a:r>
              <a:rPr lang="en-US" sz="3200" dirty="0">
                <a:latin typeface="Amasis MT Pro" panose="02040504050005020304" pitchFamily="18" charset="0"/>
                <a:cs typeface="Aparajita" panose="02020603050405020304" pitchFamily="18" charset="0"/>
              </a:rPr>
              <a:t>Own your </a:t>
            </a:r>
            <a:r>
              <a:rPr lang="en-US" sz="3200" dirty="0" err="1">
                <a:latin typeface="Amasis MT Pro" panose="02040504050005020304" pitchFamily="18" charset="0"/>
                <a:cs typeface="Aparajita" panose="02020603050405020304" pitchFamily="18" charset="0"/>
              </a:rPr>
              <a:t>dopeness</a:t>
            </a:r>
            <a:endParaRPr lang="en-US" sz="3200" dirty="0">
              <a:latin typeface="Amasis MT Pro" panose="02040504050005020304" pitchFamily="18" charset="0"/>
              <a:cs typeface="Aparajita" panose="02020603050405020304" pitchFamily="18" charset="0"/>
            </a:endParaRPr>
          </a:p>
          <a:p>
            <a:r>
              <a:rPr lang="en-US" sz="3200" dirty="0">
                <a:latin typeface="Amasis MT Pro" panose="02040504050005020304" pitchFamily="18" charset="0"/>
                <a:cs typeface="Aparajita" panose="02020603050405020304" pitchFamily="18" charset="0"/>
              </a:rPr>
              <a:t>Trust where you are </a:t>
            </a:r>
          </a:p>
        </p:txBody>
      </p:sp>
      <p:sp>
        <p:nvSpPr>
          <p:cNvPr id="5" name="Text Placeholder 4">
            <a:extLst>
              <a:ext uri="{FF2B5EF4-FFF2-40B4-BE49-F238E27FC236}">
                <a16:creationId xmlns:a16="http://schemas.microsoft.com/office/drawing/2014/main" id="{F1C07444-7FD4-48D2-B6ED-35428CB08704}"/>
              </a:ext>
            </a:extLst>
          </p:cNvPr>
          <p:cNvSpPr>
            <a:spLocks noGrp="1"/>
          </p:cNvSpPr>
          <p:nvPr>
            <p:ph type="body" sz="quarter" idx="3"/>
          </p:nvPr>
        </p:nvSpPr>
        <p:spPr>
          <a:xfrm>
            <a:off x="4683268" y="1426835"/>
            <a:ext cx="2465292" cy="796831"/>
          </a:xfrm>
        </p:spPr>
        <p:txBody>
          <a:bodyPr>
            <a:normAutofit/>
          </a:bodyPr>
          <a:lstStyle/>
          <a:p>
            <a:r>
              <a:rPr lang="en-US" sz="3600" dirty="0">
                <a:latin typeface="Amasis MT Pro" panose="02040504050005020304" pitchFamily="18" charset="0"/>
                <a:cs typeface="Aparajita" panose="02020603050405020304" pitchFamily="18" charset="0"/>
              </a:rPr>
              <a:t>SAY</a:t>
            </a:r>
          </a:p>
        </p:txBody>
      </p:sp>
      <p:sp>
        <p:nvSpPr>
          <p:cNvPr id="6" name="Content Placeholder 5">
            <a:extLst>
              <a:ext uri="{FF2B5EF4-FFF2-40B4-BE49-F238E27FC236}">
                <a16:creationId xmlns:a16="http://schemas.microsoft.com/office/drawing/2014/main" id="{29F559F5-ECCB-4A86-9626-F01029A7C218}"/>
              </a:ext>
            </a:extLst>
          </p:cNvPr>
          <p:cNvSpPr>
            <a:spLocks noGrp="1"/>
          </p:cNvSpPr>
          <p:nvPr>
            <p:ph sz="quarter" idx="4"/>
          </p:nvPr>
        </p:nvSpPr>
        <p:spPr>
          <a:xfrm>
            <a:off x="4598894" y="2622082"/>
            <a:ext cx="3310873" cy="2918105"/>
          </a:xfrm>
        </p:spPr>
        <p:txBody>
          <a:bodyPr>
            <a:normAutofit fontScale="85000" lnSpcReduction="10000"/>
          </a:bodyPr>
          <a:lstStyle/>
          <a:p>
            <a:endParaRPr lang="en-US" sz="3200" dirty="0">
              <a:latin typeface="Amasis MT Pro" panose="02040504050005020304" pitchFamily="18" charset="0"/>
              <a:cs typeface="Aparajita" panose="02020603050405020304" pitchFamily="18" charset="0"/>
            </a:endParaRPr>
          </a:p>
          <a:p>
            <a:r>
              <a:rPr lang="en-US" sz="3200" dirty="0">
                <a:latin typeface="Amasis MT Pro" panose="02040504050005020304" pitchFamily="18" charset="0"/>
                <a:cs typeface="Aparajita" panose="02020603050405020304" pitchFamily="18" charset="0"/>
              </a:rPr>
              <a:t>Speak the truth</a:t>
            </a:r>
          </a:p>
          <a:p>
            <a:r>
              <a:rPr lang="en-US" sz="3200" dirty="0">
                <a:latin typeface="Amasis MT Pro" panose="02040504050005020304" pitchFamily="18" charset="0"/>
                <a:cs typeface="Aparajita" panose="02020603050405020304" pitchFamily="18" charset="0"/>
              </a:rPr>
              <a:t>Fail loudly</a:t>
            </a:r>
          </a:p>
          <a:p>
            <a:r>
              <a:rPr lang="en-US" sz="3200" dirty="0">
                <a:latin typeface="Amasis MT Pro" panose="02040504050005020304" pitchFamily="18" charset="0"/>
                <a:cs typeface="Aparajita" panose="02020603050405020304" pitchFamily="18" charset="0"/>
              </a:rPr>
              <a:t>Ask for more</a:t>
            </a:r>
          </a:p>
          <a:p>
            <a:r>
              <a:rPr lang="en-US" sz="3200" dirty="0">
                <a:latin typeface="Amasis MT Pro" panose="02040504050005020304" pitchFamily="18" charset="0"/>
                <a:cs typeface="Aparajita" panose="02020603050405020304" pitchFamily="18" charset="0"/>
              </a:rPr>
              <a:t>Get your money</a:t>
            </a:r>
          </a:p>
          <a:p>
            <a:r>
              <a:rPr lang="en-US" sz="3200" dirty="0">
                <a:latin typeface="Amasis MT Pro" panose="02040504050005020304" pitchFamily="18" charset="0"/>
                <a:cs typeface="Aparajita" panose="02020603050405020304" pitchFamily="18" charset="0"/>
              </a:rPr>
              <a:t>Draw the lines</a:t>
            </a:r>
          </a:p>
        </p:txBody>
      </p:sp>
      <p:sp>
        <p:nvSpPr>
          <p:cNvPr id="7" name="TextBox 6">
            <a:extLst>
              <a:ext uri="{FF2B5EF4-FFF2-40B4-BE49-F238E27FC236}">
                <a16:creationId xmlns:a16="http://schemas.microsoft.com/office/drawing/2014/main" id="{A3C831BB-4EF7-43FD-A53E-78433DA6B40A}"/>
              </a:ext>
            </a:extLst>
          </p:cNvPr>
          <p:cNvSpPr txBox="1"/>
          <p:nvPr/>
        </p:nvSpPr>
        <p:spPr>
          <a:xfrm flipH="1">
            <a:off x="8226425" y="2251029"/>
            <a:ext cx="2988420" cy="3077766"/>
          </a:xfrm>
          <a:prstGeom prst="rect">
            <a:avLst/>
          </a:prstGeom>
          <a:noFill/>
        </p:spPr>
        <p:txBody>
          <a:bodyPr wrap="square" rtlCol="0">
            <a:spAutoFit/>
          </a:bodyPr>
          <a:lstStyle/>
          <a:p>
            <a:endParaRPr lang="en-US" sz="3200" dirty="0">
              <a:latin typeface="Amasis MT Pro" panose="02040504050005020304" pitchFamily="18" charset="0"/>
              <a:cs typeface="Aparajita" panose="02020603050405020304" pitchFamily="18" charset="0"/>
            </a:endParaRPr>
          </a:p>
          <a:p>
            <a:r>
              <a:rPr lang="en-US" sz="2700" dirty="0">
                <a:latin typeface="Amasis MT Pro" panose="02040504050005020304" pitchFamily="18" charset="0"/>
                <a:cs typeface="Aparajita" panose="02020603050405020304" pitchFamily="18" charset="0"/>
              </a:rPr>
              <a:t>Grow wildly</a:t>
            </a:r>
          </a:p>
          <a:p>
            <a:r>
              <a:rPr lang="en-US" sz="2700" dirty="0">
                <a:latin typeface="Amasis MT Pro" panose="02040504050005020304" pitchFamily="18" charset="0"/>
                <a:cs typeface="Aparajita" panose="02020603050405020304" pitchFamily="18" charset="0"/>
              </a:rPr>
              <a:t>Fire yourself </a:t>
            </a:r>
          </a:p>
          <a:p>
            <a:r>
              <a:rPr lang="en-US" sz="2700" dirty="0">
                <a:latin typeface="Amasis MT Pro" panose="02040504050005020304" pitchFamily="18" charset="0"/>
                <a:cs typeface="Aparajita" panose="02020603050405020304" pitchFamily="18" charset="0"/>
              </a:rPr>
              <a:t>Take no s**t</a:t>
            </a:r>
          </a:p>
          <a:p>
            <a:r>
              <a:rPr lang="en-US" sz="2700" dirty="0">
                <a:latin typeface="Amasis MT Pro" panose="02040504050005020304" pitchFamily="18" charset="0"/>
                <a:cs typeface="Aparajita" panose="02020603050405020304" pitchFamily="18" charset="0"/>
              </a:rPr>
              <a:t>Build a squad</a:t>
            </a:r>
          </a:p>
          <a:p>
            <a:r>
              <a:rPr lang="en-US" sz="2700" dirty="0">
                <a:latin typeface="Amasis MT Pro" panose="02040504050005020304" pitchFamily="18" charset="0"/>
                <a:cs typeface="Aparajita" panose="02020603050405020304" pitchFamily="18" charset="0"/>
              </a:rPr>
              <a:t>Get Nigerian friend </a:t>
            </a:r>
          </a:p>
          <a:p>
            <a:r>
              <a:rPr lang="en-US" sz="2700" dirty="0">
                <a:latin typeface="Amasis MT Pro" panose="02040504050005020304" pitchFamily="18" charset="0"/>
                <a:cs typeface="Aparajita" panose="02020603050405020304" pitchFamily="18" charset="0"/>
              </a:rPr>
              <a:t>F**k fear</a:t>
            </a:r>
          </a:p>
        </p:txBody>
      </p:sp>
      <p:sp>
        <p:nvSpPr>
          <p:cNvPr id="9" name="TextBox 8">
            <a:extLst>
              <a:ext uri="{FF2B5EF4-FFF2-40B4-BE49-F238E27FC236}">
                <a16:creationId xmlns:a16="http://schemas.microsoft.com/office/drawing/2014/main" id="{0C4FFB8E-E2D8-498A-860F-BA732E2E1229}"/>
              </a:ext>
            </a:extLst>
          </p:cNvPr>
          <p:cNvSpPr txBox="1"/>
          <p:nvPr/>
        </p:nvSpPr>
        <p:spPr>
          <a:xfrm>
            <a:off x="8135191" y="1587346"/>
            <a:ext cx="2465292" cy="646331"/>
          </a:xfrm>
          <a:prstGeom prst="rect">
            <a:avLst/>
          </a:prstGeom>
          <a:noFill/>
        </p:spPr>
        <p:txBody>
          <a:bodyPr wrap="square" rtlCol="0">
            <a:spAutoFit/>
          </a:bodyPr>
          <a:lstStyle/>
          <a:p>
            <a:r>
              <a:rPr lang="en-US" sz="3600" b="1" dirty="0">
                <a:latin typeface="Amasis MT Pro" panose="02040504050005020304" pitchFamily="18" charset="0"/>
                <a:cs typeface="Aparajita" panose="02020603050405020304" pitchFamily="18" charset="0"/>
              </a:rPr>
              <a:t>DO</a:t>
            </a:r>
          </a:p>
        </p:txBody>
      </p:sp>
    </p:spTree>
    <p:extLst>
      <p:ext uri="{BB962C8B-B14F-4D97-AF65-F5344CB8AC3E}">
        <p14:creationId xmlns:p14="http://schemas.microsoft.com/office/powerpoint/2010/main" val="356801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C37651-5435-47D9-9B04-4BDF5A1533E0}"/>
              </a:ext>
            </a:extLst>
          </p:cNvPr>
          <p:cNvSpPr>
            <a:spLocks noGrp="1"/>
          </p:cNvSpPr>
          <p:nvPr>
            <p:ph type="title"/>
          </p:nvPr>
        </p:nvSpPr>
        <p:spPr>
          <a:xfrm>
            <a:off x="7320466" y="609600"/>
            <a:ext cx="4140014" cy="1330839"/>
          </a:xfrm>
        </p:spPr>
        <p:txBody>
          <a:bodyPr>
            <a:normAutofit fontScale="90000"/>
          </a:bodyPr>
          <a:lstStyle/>
          <a:p>
            <a:r>
              <a:rPr lang="en-US" sz="4800" b="1" dirty="0">
                <a:latin typeface="Amasis MT Pro" panose="02040504050005020304" pitchFamily="18" charset="0"/>
                <a:cs typeface="Aparajita" panose="02020603050405020304" pitchFamily="18" charset="0"/>
              </a:rPr>
              <a:t>What we will cover </a:t>
            </a:r>
          </a:p>
        </p:txBody>
      </p:sp>
      <p:pic>
        <p:nvPicPr>
          <p:cNvPr id="5" name="Picture 4">
            <a:extLst>
              <a:ext uri="{FF2B5EF4-FFF2-40B4-BE49-F238E27FC236}">
                <a16:creationId xmlns:a16="http://schemas.microsoft.com/office/drawing/2014/main" id="{580C1A15-C892-4892-9AE1-35E9AC46F23D}"/>
              </a:ext>
            </a:extLst>
          </p:cNvPr>
          <p:cNvPicPr>
            <a:picLocks noChangeAspect="1"/>
          </p:cNvPicPr>
          <p:nvPr/>
        </p:nvPicPr>
        <p:blipFill rotWithShape="1">
          <a:blip r:embed="rId2">
            <a:extLst>
              <a:ext uri="{28A0092B-C50C-407E-A947-70E740481C1C}">
                <a14:useLocalDpi xmlns:a14="http://schemas.microsoft.com/office/drawing/2010/main" val="0"/>
              </a:ext>
            </a:extLst>
          </a:blip>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611B7F05-2AB9-4CA3-9552-2BAFD25EF13A}"/>
              </a:ext>
            </a:extLst>
          </p:cNvPr>
          <p:cNvSpPr>
            <a:spLocks noGrp="1"/>
          </p:cNvSpPr>
          <p:nvPr>
            <p:ph idx="1"/>
          </p:nvPr>
        </p:nvSpPr>
        <p:spPr>
          <a:xfrm>
            <a:off x="6443663" y="2257424"/>
            <a:ext cx="5016815" cy="3845263"/>
          </a:xfrm>
        </p:spPr>
        <p:txBody>
          <a:bodyPr>
            <a:normAutofit/>
          </a:bodyPr>
          <a:lstStyle/>
          <a:p>
            <a:endParaRPr lang="en-US" dirty="0">
              <a:latin typeface="Amasis MT Pro" panose="02040504050005020304" pitchFamily="18" charset="0"/>
              <a:cs typeface="Aparajita" panose="02020603050405020304" pitchFamily="18" charset="0"/>
            </a:endParaRPr>
          </a:p>
          <a:p>
            <a:r>
              <a:rPr lang="en-US" sz="3200" b="1" dirty="0">
                <a:latin typeface="Amasis MT Pro" panose="02040504050005020304" pitchFamily="18" charset="0"/>
                <a:cs typeface="Aparajita" panose="02020603050405020304" pitchFamily="18" charset="0"/>
              </a:rPr>
              <a:t>SAY:  </a:t>
            </a:r>
            <a:r>
              <a:rPr lang="en-US" sz="3200" dirty="0">
                <a:latin typeface="Amasis MT Pro" panose="02040504050005020304" pitchFamily="18" charset="0"/>
                <a:cs typeface="Aparajita" panose="02020603050405020304" pitchFamily="18" charset="0"/>
              </a:rPr>
              <a:t>(Speak the truth)</a:t>
            </a:r>
          </a:p>
          <a:p>
            <a:r>
              <a:rPr lang="en-US" sz="3200" b="1" dirty="0">
                <a:latin typeface="Amasis MT Pro" panose="02040504050005020304" pitchFamily="18" charset="0"/>
                <a:cs typeface="Aparajita" panose="02020603050405020304" pitchFamily="18" charset="0"/>
              </a:rPr>
              <a:t>BE:  </a:t>
            </a:r>
            <a:r>
              <a:rPr lang="en-US" sz="3200" dirty="0">
                <a:latin typeface="Amasis MT Pro" panose="02040504050005020304" pitchFamily="18" charset="0"/>
                <a:cs typeface="Aparajita" panose="02020603050405020304" pitchFamily="18" charset="0"/>
              </a:rPr>
              <a:t>(Know yourself, Be Too much, Own your </a:t>
            </a:r>
            <a:r>
              <a:rPr lang="en-US" sz="3200" dirty="0" err="1">
                <a:latin typeface="Amasis MT Pro" panose="02040504050005020304" pitchFamily="18" charset="0"/>
                <a:cs typeface="Aparajita" panose="02020603050405020304" pitchFamily="18" charset="0"/>
              </a:rPr>
              <a:t>dopeness</a:t>
            </a:r>
            <a:r>
              <a:rPr lang="en-US" sz="3200" dirty="0">
                <a:latin typeface="Amasis MT Pro" panose="02040504050005020304" pitchFamily="18" charset="0"/>
                <a:cs typeface="Aparajita" panose="02020603050405020304" pitchFamily="18" charset="0"/>
              </a:rPr>
              <a:t>)</a:t>
            </a:r>
          </a:p>
          <a:p>
            <a:r>
              <a:rPr lang="en-US" sz="3200" b="1" dirty="0">
                <a:latin typeface="Amasis MT Pro" panose="02040504050005020304" pitchFamily="18" charset="0"/>
                <a:cs typeface="Aparajita" panose="02020603050405020304" pitchFamily="18" charset="0"/>
              </a:rPr>
              <a:t>DO: </a:t>
            </a:r>
            <a:r>
              <a:rPr lang="en-US" sz="3200" dirty="0">
                <a:latin typeface="Amasis MT Pro" panose="02040504050005020304" pitchFamily="18" charset="0"/>
                <a:cs typeface="Aparajita" panose="02020603050405020304" pitchFamily="18" charset="0"/>
              </a:rPr>
              <a:t>(Grow wildly, Get a Nigerian friend)</a:t>
            </a:r>
          </a:p>
          <a:p>
            <a:pPr marL="0" indent="0">
              <a:buNone/>
            </a:pPr>
            <a:endParaRPr lang="en-US" sz="2000" dirty="0"/>
          </a:p>
        </p:txBody>
      </p:sp>
    </p:spTree>
    <p:extLst>
      <p:ext uri="{BB962C8B-B14F-4D97-AF65-F5344CB8AC3E}">
        <p14:creationId xmlns:p14="http://schemas.microsoft.com/office/powerpoint/2010/main" val="2462655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the hands up&#10;&#10;Description automatically generated with low confidence">
            <a:extLst>
              <a:ext uri="{FF2B5EF4-FFF2-40B4-BE49-F238E27FC236}">
                <a16:creationId xmlns:a16="http://schemas.microsoft.com/office/drawing/2014/main" id="{86368843-81AD-4EF1-8F0A-CE44BEB3355E}"/>
              </a:ext>
            </a:extLst>
          </p:cNvPr>
          <p:cNvPicPr>
            <a:picLocks noChangeAspect="1"/>
          </p:cNvPicPr>
          <p:nvPr/>
        </p:nvPicPr>
        <p:blipFill rotWithShape="1">
          <a:blip r:embed="rId2">
            <a:extLst>
              <a:ext uri="{28A0092B-C50C-407E-A947-70E740481C1C}">
                <a14:useLocalDpi xmlns:a14="http://schemas.microsoft.com/office/drawing/2010/main" val="0"/>
              </a:ext>
            </a:extLst>
          </a:blip>
          <a:srcRect l="2289" r="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picture containing person, posing&#10;&#10;Description automatically generated">
            <a:extLst>
              <a:ext uri="{FF2B5EF4-FFF2-40B4-BE49-F238E27FC236}">
                <a16:creationId xmlns:a16="http://schemas.microsoft.com/office/drawing/2014/main" id="{F3CB41D7-E075-4B01-A3D2-B3DE23472DBA}"/>
              </a:ext>
            </a:extLst>
          </p:cNvPr>
          <p:cNvPicPr>
            <a:picLocks noChangeAspect="1"/>
          </p:cNvPicPr>
          <p:nvPr/>
        </p:nvPicPr>
        <p:blipFill rotWithShape="1">
          <a:blip r:embed="rId3">
            <a:extLst>
              <a:ext uri="{28A0092B-C50C-407E-A947-70E740481C1C}">
                <a14:useLocalDpi xmlns:a14="http://schemas.microsoft.com/office/drawing/2010/main" val="0"/>
              </a:ext>
            </a:extLst>
          </a:blip>
          <a:srcRect l="3053" r="2553"/>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a:extLst>
              <a:ext uri="{FF2B5EF4-FFF2-40B4-BE49-F238E27FC236}">
                <a16:creationId xmlns:a16="http://schemas.microsoft.com/office/drawing/2014/main" id="{8EC5FBF6-1400-4705-8089-B23A22F101EC}"/>
              </a:ext>
            </a:extLst>
          </p:cNvPr>
          <p:cNvPicPr>
            <a:picLocks noChangeAspect="1"/>
          </p:cNvPicPr>
          <p:nvPr/>
        </p:nvPicPr>
        <p:blipFill rotWithShape="1">
          <a:blip r:embed="rId4">
            <a:extLst>
              <a:ext uri="{28A0092B-C50C-407E-A947-70E740481C1C}">
                <a14:useLocalDpi xmlns:a14="http://schemas.microsoft.com/office/drawing/2010/main" val="0"/>
              </a:ext>
            </a:extLst>
          </a:blip>
          <a:srcRect l="2923" r="42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53BE686B-4C16-929A-1C6B-A864B413AE79}"/>
              </a:ext>
            </a:extLst>
          </p:cNvPr>
          <p:cNvSpPr>
            <a:spLocks noGrp="1"/>
          </p:cNvSpPr>
          <p:nvPr>
            <p:ph idx="1"/>
          </p:nvPr>
        </p:nvSpPr>
        <p:spPr>
          <a:xfrm>
            <a:off x="448056" y="2258568"/>
            <a:ext cx="3150550" cy="3703910"/>
          </a:xfrm>
        </p:spPr>
        <p:txBody>
          <a:bodyPr>
            <a:normAutofit/>
          </a:bodyPr>
          <a:lstStyle/>
          <a:p>
            <a:pPr marL="0" indent="0">
              <a:buNone/>
            </a:pPr>
            <a:r>
              <a:rPr lang="en-US" sz="6000" dirty="0">
                <a:solidFill>
                  <a:schemeClr val="tx1">
                    <a:lumMod val="95000"/>
                    <a:lumOff val="5000"/>
                  </a:schemeClr>
                </a:solidFill>
                <a:latin typeface="Amasis MT Pro" panose="02040504050005020304" pitchFamily="18" charset="0"/>
              </a:rPr>
              <a:t>Should we make trouble?</a:t>
            </a:r>
          </a:p>
        </p:txBody>
      </p:sp>
      <p:pic>
        <p:nvPicPr>
          <p:cNvPr id="11" name="Picture 10">
            <a:extLst>
              <a:ext uri="{FF2B5EF4-FFF2-40B4-BE49-F238E27FC236}">
                <a16:creationId xmlns:a16="http://schemas.microsoft.com/office/drawing/2014/main" id="{6FCCC125-A655-49AB-A194-B7C43C2F67F1}"/>
              </a:ext>
            </a:extLst>
          </p:cNvPr>
          <p:cNvPicPr>
            <a:picLocks noChangeAspect="1"/>
          </p:cNvPicPr>
          <p:nvPr/>
        </p:nvPicPr>
        <p:blipFill rotWithShape="1">
          <a:blip r:embed="rId5">
            <a:extLst>
              <a:ext uri="{28A0092B-C50C-407E-A947-70E740481C1C}">
                <a14:useLocalDpi xmlns:a14="http://schemas.microsoft.com/office/drawing/2010/main" val="0"/>
              </a:ext>
            </a:extLst>
          </a:blip>
          <a:srcRect l="5275" r="776" b="1"/>
          <a:stretch/>
        </p:blipFill>
        <p:spPr>
          <a:xfrm>
            <a:off x="7393031"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15912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2885-4A7D-4E38-A8E4-2D851CAC4E38}"/>
              </a:ext>
            </a:extLst>
          </p:cNvPr>
          <p:cNvSpPr>
            <a:spLocks noGrp="1"/>
          </p:cNvSpPr>
          <p:nvPr>
            <p:ph type="title"/>
          </p:nvPr>
        </p:nvSpPr>
        <p:spPr>
          <a:xfrm>
            <a:off x="4965430" y="629268"/>
            <a:ext cx="6586491" cy="1286160"/>
          </a:xfrm>
        </p:spPr>
        <p:txBody>
          <a:bodyPr anchor="b">
            <a:normAutofit fontScale="90000"/>
          </a:bodyPr>
          <a:lstStyle/>
          <a:p>
            <a:r>
              <a:rPr lang="en-US" dirty="0">
                <a:latin typeface="Amasis MT Pro" panose="02040504050005020304" pitchFamily="18" charset="0"/>
              </a:rPr>
              <a:t>Professional Troublemaker </a:t>
            </a:r>
          </a:p>
        </p:txBody>
      </p:sp>
      <p:sp>
        <p:nvSpPr>
          <p:cNvPr id="3" name="Content Placeholder 2">
            <a:extLst>
              <a:ext uri="{FF2B5EF4-FFF2-40B4-BE49-F238E27FC236}">
                <a16:creationId xmlns:a16="http://schemas.microsoft.com/office/drawing/2014/main" id="{3F2DC637-AA5F-4C0C-B3C5-BF504E5100B2}"/>
              </a:ext>
            </a:extLst>
          </p:cNvPr>
          <p:cNvSpPr>
            <a:spLocks noGrp="1"/>
          </p:cNvSpPr>
          <p:nvPr>
            <p:ph idx="1"/>
          </p:nvPr>
        </p:nvSpPr>
        <p:spPr>
          <a:xfrm>
            <a:off x="4965431" y="2438400"/>
            <a:ext cx="6807469" cy="3790318"/>
          </a:xfrm>
        </p:spPr>
        <p:txBody>
          <a:bodyPr>
            <a:normAutofit/>
          </a:bodyPr>
          <a:lstStyle/>
          <a:p>
            <a:r>
              <a:rPr lang="en-US" sz="2400" dirty="0">
                <a:latin typeface="Amasis MT Pro" panose="02040504050005020304" pitchFamily="18" charset="0"/>
              </a:rPr>
              <a:t>A professional troubler maker is someone who critiques the world, the shoddy systems, and the people who refuse to do better.</a:t>
            </a:r>
          </a:p>
          <a:p>
            <a:r>
              <a:rPr lang="en-US" sz="2400" dirty="0">
                <a:latin typeface="Amasis MT Pro" panose="02040504050005020304" pitchFamily="18" charset="0"/>
              </a:rPr>
              <a:t>While a professional troublemaker isn’t someone who manufactures chaos, they understand that chaos might come from being authentic and going against the tide. Because in a world that insists on our cooperation even in the face of perpetual turmoil, not standing for it makes you a rebel.</a:t>
            </a:r>
          </a:p>
        </p:txBody>
      </p:sp>
      <p:pic>
        <p:nvPicPr>
          <p:cNvPr id="5" name="Picture 4" descr="A person holding the head&#10;&#10;Description automatically generated with low confidence">
            <a:extLst>
              <a:ext uri="{FF2B5EF4-FFF2-40B4-BE49-F238E27FC236}">
                <a16:creationId xmlns:a16="http://schemas.microsoft.com/office/drawing/2014/main" id="{8146E3ED-9CA5-419F-B2A4-6807DD7B05F2}"/>
              </a:ext>
            </a:extLst>
          </p:cNvPr>
          <p:cNvPicPr>
            <a:picLocks noChangeAspect="1"/>
          </p:cNvPicPr>
          <p:nvPr/>
        </p:nvPicPr>
        <p:blipFill rotWithShape="1">
          <a:blip r:embed="rId2">
            <a:extLst>
              <a:ext uri="{28A0092B-C50C-407E-A947-70E740481C1C}">
                <a14:useLocalDpi xmlns:a14="http://schemas.microsoft.com/office/drawing/2010/main" val="0"/>
              </a:ext>
            </a:extLst>
          </a:blip>
          <a:srcRect l="35816" r="19065"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AB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80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4D447-8824-45EC-8F7E-C123F2954FAF}"/>
              </a:ext>
            </a:extLst>
          </p:cNvPr>
          <p:cNvSpPr>
            <a:spLocks noGrp="1"/>
          </p:cNvSpPr>
          <p:nvPr>
            <p:ph type="title"/>
          </p:nvPr>
        </p:nvSpPr>
        <p:spPr>
          <a:xfrm>
            <a:off x="7320466" y="609600"/>
            <a:ext cx="4140014" cy="1330839"/>
          </a:xfrm>
        </p:spPr>
        <p:txBody>
          <a:bodyPr>
            <a:normAutofit/>
          </a:bodyPr>
          <a:lstStyle/>
          <a:p>
            <a:pPr algn="ctr"/>
            <a:r>
              <a:rPr lang="en-US" sz="5400" b="1" dirty="0">
                <a:latin typeface="Amasis MT Pro" panose="02040504050005020304" pitchFamily="18" charset="0"/>
              </a:rPr>
              <a:t>SAY</a:t>
            </a:r>
            <a:endParaRPr lang="en-US" sz="5400" dirty="0"/>
          </a:p>
        </p:txBody>
      </p:sp>
      <p:pic>
        <p:nvPicPr>
          <p:cNvPr id="5" name="Picture 4" descr="A close-up of a microphone&#10;&#10;Description automatically generated with medium confidence">
            <a:extLst>
              <a:ext uri="{FF2B5EF4-FFF2-40B4-BE49-F238E27FC236}">
                <a16:creationId xmlns:a16="http://schemas.microsoft.com/office/drawing/2014/main" id="{5CCB0D32-D6F0-42D2-B8F6-308C651AB75F}"/>
              </a:ext>
            </a:extLst>
          </p:cNvPr>
          <p:cNvPicPr>
            <a:picLocks noChangeAspect="1"/>
          </p:cNvPicPr>
          <p:nvPr/>
        </p:nvPicPr>
        <p:blipFill rotWithShape="1">
          <a:blip r:embed="rId2">
            <a:extLst>
              <a:ext uri="{28A0092B-C50C-407E-A947-70E740481C1C}">
                <a14:useLocalDpi xmlns:a14="http://schemas.microsoft.com/office/drawing/2010/main" val="0"/>
              </a:ext>
            </a:extLst>
          </a:blip>
          <a:srcRect l="10971" r="21853"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4E62B319-88DB-4E9B-B1B2-05B5E91C3828}"/>
              </a:ext>
            </a:extLst>
          </p:cNvPr>
          <p:cNvSpPr>
            <a:spLocks noGrp="1"/>
          </p:cNvSpPr>
          <p:nvPr>
            <p:ph idx="1"/>
          </p:nvPr>
        </p:nvSpPr>
        <p:spPr>
          <a:xfrm>
            <a:off x="7103855" y="2068351"/>
            <a:ext cx="4911933" cy="3975262"/>
          </a:xfrm>
        </p:spPr>
        <p:txBody>
          <a:bodyPr>
            <a:normAutofit fontScale="92500" lnSpcReduction="10000"/>
          </a:bodyPr>
          <a:lstStyle/>
          <a:p>
            <a:pPr marL="0" indent="0">
              <a:buNone/>
            </a:pPr>
            <a:endParaRPr lang="en-US" sz="2000" i="1" dirty="0">
              <a:latin typeface="Amasis MT Pro" panose="02040504050005020304" pitchFamily="18" charset="0"/>
            </a:endParaRPr>
          </a:p>
          <a:p>
            <a:pPr marL="0" indent="0">
              <a:buNone/>
            </a:pPr>
            <a:r>
              <a:rPr lang="en-US" sz="3500" b="1" i="1" dirty="0">
                <a:solidFill>
                  <a:srgbClr val="00B050"/>
                </a:solidFill>
                <a:latin typeface="Amasis MT Pro" panose="02040504050005020304" pitchFamily="18" charset="0"/>
              </a:rPr>
              <a:t>“What are the words you do not yet have? </a:t>
            </a:r>
            <a:r>
              <a:rPr lang="en-US" sz="3500" b="1" i="1" dirty="0">
                <a:solidFill>
                  <a:schemeClr val="accent4">
                    <a:lumMod val="75000"/>
                  </a:schemeClr>
                </a:solidFill>
                <a:latin typeface="Amasis MT Pro" panose="02040504050005020304" pitchFamily="18" charset="0"/>
              </a:rPr>
              <a:t>What do you need to say? </a:t>
            </a:r>
            <a:r>
              <a:rPr lang="en-US" sz="3500" b="1" i="1" dirty="0">
                <a:solidFill>
                  <a:schemeClr val="accent2">
                    <a:lumMod val="75000"/>
                  </a:schemeClr>
                </a:solidFill>
                <a:latin typeface="Amasis MT Pro" panose="02040504050005020304" pitchFamily="18" charset="0"/>
              </a:rPr>
              <a:t>What are the tyrannies you swallow day by day </a:t>
            </a:r>
            <a:r>
              <a:rPr lang="en-US" sz="3500" i="1" dirty="0">
                <a:latin typeface="Amasis MT Pro" panose="02040504050005020304" pitchFamily="18" charset="0"/>
              </a:rPr>
              <a:t>and attempt to make your own, until you will sicken and die of them, still in silence? poet Audre Lorde </a:t>
            </a:r>
          </a:p>
          <a:p>
            <a:pPr marL="0" indent="0">
              <a:buNone/>
            </a:pPr>
            <a:endParaRPr lang="en-US" sz="2000" dirty="0"/>
          </a:p>
        </p:txBody>
      </p:sp>
    </p:spTree>
    <p:extLst>
      <p:ext uri="{BB962C8B-B14F-4D97-AF65-F5344CB8AC3E}">
        <p14:creationId xmlns:p14="http://schemas.microsoft.com/office/powerpoint/2010/main" val="429330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B3A9-8E7B-4B2C-8C92-84CE06F954EF}"/>
              </a:ext>
            </a:extLst>
          </p:cNvPr>
          <p:cNvSpPr>
            <a:spLocks noGrp="1"/>
          </p:cNvSpPr>
          <p:nvPr>
            <p:ph type="title"/>
          </p:nvPr>
        </p:nvSpPr>
        <p:spPr/>
        <p:txBody>
          <a:bodyPr/>
          <a:lstStyle/>
          <a:p>
            <a:pPr algn="ctr"/>
            <a:r>
              <a:rPr lang="en-US" b="1" dirty="0">
                <a:latin typeface="Amasis MT Pro" panose="02040504050005020304" pitchFamily="18" charset="0"/>
              </a:rPr>
              <a:t>TELL THE TRUTH</a:t>
            </a:r>
          </a:p>
        </p:txBody>
      </p:sp>
      <p:sp>
        <p:nvSpPr>
          <p:cNvPr id="4" name="Content Placeholder 3">
            <a:extLst>
              <a:ext uri="{FF2B5EF4-FFF2-40B4-BE49-F238E27FC236}">
                <a16:creationId xmlns:a16="http://schemas.microsoft.com/office/drawing/2014/main" id="{F34DE7FB-CE9F-4E8D-BA15-E0C9CDCF83BE}"/>
              </a:ext>
            </a:extLst>
          </p:cNvPr>
          <p:cNvSpPr>
            <a:spLocks noGrp="1"/>
          </p:cNvSpPr>
          <p:nvPr>
            <p:ph sz="half" idx="2"/>
          </p:nvPr>
        </p:nvSpPr>
        <p:spPr>
          <a:xfrm>
            <a:off x="357188" y="1690688"/>
            <a:ext cx="5529263" cy="3609975"/>
          </a:xfrm>
        </p:spPr>
        <p:txBody>
          <a:bodyPr>
            <a:normAutofit fontScale="85000" lnSpcReduction="20000"/>
          </a:bodyPr>
          <a:lstStyle/>
          <a:p>
            <a:endParaRPr lang="en-US" sz="2400" dirty="0">
              <a:latin typeface="Aparajita" panose="02020603050405020304" pitchFamily="18" charset="0"/>
              <a:cs typeface="Aparajita" panose="02020603050405020304" pitchFamily="18" charset="0"/>
            </a:endParaRPr>
          </a:p>
          <a:p>
            <a:r>
              <a:rPr lang="en-US" dirty="0">
                <a:latin typeface="Amasis MT Pro" panose="02040504050005020304" pitchFamily="18" charset="0"/>
                <a:cs typeface="Aparajita" panose="02020603050405020304" pitchFamily="18" charset="0"/>
              </a:rPr>
              <a:t>“When you see something that is not right, not fair, not just, you have a moral obligation to do something, to say something, and not be quiet.” world-changing GOOD troublemaker John Lewis: </a:t>
            </a:r>
          </a:p>
          <a:p>
            <a:r>
              <a:rPr lang="en-US" dirty="0">
                <a:latin typeface="Amasis MT Pro" panose="02040504050005020304" pitchFamily="18" charset="0"/>
                <a:cs typeface="Aparajita" panose="02020603050405020304" pitchFamily="18" charset="0"/>
              </a:rPr>
              <a:t>Your voice is necessary, speak truth to power. Even a whisper of truth makes a difference in an echo chamber of lies.</a:t>
            </a:r>
          </a:p>
        </p:txBody>
      </p:sp>
      <p:sp>
        <p:nvSpPr>
          <p:cNvPr id="6" name="Content Placeholder 5">
            <a:extLst>
              <a:ext uri="{FF2B5EF4-FFF2-40B4-BE49-F238E27FC236}">
                <a16:creationId xmlns:a16="http://schemas.microsoft.com/office/drawing/2014/main" id="{DD16561D-4A39-4F48-AFB0-8D5104A74A54}"/>
              </a:ext>
            </a:extLst>
          </p:cNvPr>
          <p:cNvSpPr>
            <a:spLocks noGrp="1"/>
          </p:cNvSpPr>
          <p:nvPr>
            <p:ph sz="quarter" idx="4"/>
          </p:nvPr>
        </p:nvSpPr>
        <p:spPr>
          <a:xfrm>
            <a:off x="6096000" y="1690688"/>
            <a:ext cx="5133975" cy="3609975"/>
          </a:xfrm>
        </p:spPr>
        <p:txBody>
          <a:bodyPr>
            <a:normAutofit fontScale="85000" lnSpcReduction="20000"/>
          </a:bodyPr>
          <a:lstStyle/>
          <a:p>
            <a:r>
              <a:rPr lang="en-US" dirty="0">
                <a:latin typeface="Amasis MT Pro" panose="02040504050005020304" pitchFamily="18" charset="0"/>
              </a:rPr>
              <a:t>The greater version of ourselves is the version that is willing to be courageous in the very tough moments. Because those are typically when we need to be most courageous. </a:t>
            </a:r>
          </a:p>
          <a:p>
            <a:r>
              <a:rPr lang="en-US" dirty="0">
                <a:latin typeface="Amasis MT Pro" panose="02040504050005020304" pitchFamily="18" charset="0"/>
              </a:rPr>
              <a:t>When it’s that scary, when you want to go hide under a blanket, when somebody is telling you that you should be more quiet, do not be more quiet. If you’re compelled to do or say this thing, then you’re probably supposed to do or say it.</a:t>
            </a:r>
          </a:p>
        </p:txBody>
      </p:sp>
      <p:sp>
        <p:nvSpPr>
          <p:cNvPr id="7" name="TextBox 6">
            <a:extLst>
              <a:ext uri="{FF2B5EF4-FFF2-40B4-BE49-F238E27FC236}">
                <a16:creationId xmlns:a16="http://schemas.microsoft.com/office/drawing/2014/main" id="{10358CDE-BA86-4B1D-8B1A-CA4006C28620}"/>
              </a:ext>
            </a:extLst>
          </p:cNvPr>
          <p:cNvSpPr txBox="1"/>
          <p:nvPr/>
        </p:nvSpPr>
        <p:spPr>
          <a:xfrm>
            <a:off x="836612" y="5443537"/>
            <a:ext cx="10879138" cy="1261884"/>
          </a:xfrm>
          <a:prstGeom prst="rect">
            <a:avLst/>
          </a:prstGeom>
          <a:noFill/>
        </p:spPr>
        <p:txBody>
          <a:bodyPr wrap="square" rtlCol="0">
            <a:spAutoFit/>
          </a:bodyPr>
          <a:lstStyle/>
          <a:p>
            <a:r>
              <a:rPr lang="en-US" sz="2400" i="1" dirty="0">
                <a:latin typeface="Amasis MT Pro Medium" panose="02040604050005020304" pitchFamily="18" charset="0"/>
              </a:rPr>
              <a:t>We have a moral obligation to tell the truth. Tell the truth, even when our voices shake. Tell the truth even when it might rock the boat. Tell the truth, even when there might be consequences</a:t>
            </a:r>
            <a:r>
              <a:rPr lang="en-US" sz="2800" i="1" dirty="0">
                <a:latin typeface="Amasis MT Pro Medium" panose="02040604050005020304" pitchFamily="18" charset="0"/>
              </a:rPr>
              <a:t>.</a:t>
            </a:r>
          </a:p>
        </p:txBody>
      </p:sp>
    </p:spTree>
    <p:extLst>
      <p:ext uri="{BB962C8B-B14F-4D97-AF65-F5344CB8AC3E}">
        <p14:creationId xmlns:p14="http://schemas.microsoft.com/office/powerpoint/2010/main" val="12142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2139</Words>
  <Application>Microsoft Office PowerPoint</Application>
  <PresentationFormat>Widescreen</PresentationFormat>
  <Paragraphs>157</Paragraphs>
  <Slides>22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Amasis MT Pro</vt:lpstr>
      <vt:lpstr>Amasis MT Pro Medium</vt:lpstr>
      <vt:lpstr>Aparajita</vt:lpstr>
      <vt:lpstr>Arial</vt:lpstr>
      <vt:lpstr>Calibri</vt:lpstr>
      <vt:lpstr>Calibri Light</vt:lpstr>
      <vt:lpstr>SouthPacific-Regular</vt:lpstr>
      <vt:lpstr>Office Theme</vt:lpstr>
      <vt:lpstr>BOOK REVIEW </vt:lpstr>
      <vt:lpstr>Professional Troublemaker </vt:lpstr>
      <vt:lpstr>About Luvvie </vt:lpstr>
      <vt:lpstr>BOOK CHAPTERS </vt:lpstr>
      <vt:lpstr>What we will cover </vt:lpstr>
      <vt:lpstr>PowerPoint Presentation</vt:lpstr>
      <vt:lpstr>Professional Troublemaker </vt:lpstr>
      <vt:lpstr>SAY</vt:lpstr>
      <vt:lpstr>TELL THE TRUTH</vt:lpstr>
      <vt:lpstr>How are you living?</vt:lpstr>
      <vt:lpstr>The Risk</vt:lpstr>
      <vt:lpstr>BE</vt:lpstr>
      <vt:lpstr>KNOW YOURSELF</vt:lpstr>
      <vt:lpstr>PowerPoint Presentation</vt:lpstr>
      <vt:lpstr>BE TOO MUCH </vt:lpstr>
      <vt:lpstr>Not Your Job</vt:lpstr>
      <vt:lpstr>Own your dopeness</vt:lpstr>
      <vt:lpstr>HAVE AN ORIKI</vt:lpstr>
      <vt:lpstr>4 key things to note</vt:lpstr>
      <vt:lpstr>Reminder</vt:lpstr>
      <vt:lpstr>DO- GROW WILDLY </vt:lpstr>
      <vt:lpstr>DO- GET A NIGERIAN FRIEND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Abeja</dc:creator>
  <cp:lastModifiedBy>Brenda Abeja</cp:lastModifiedBy>
  <cp:revision>28</cp:revision>
  <dcterms:created xsi:type="dcterms:W3CDTF">2022-08-31T04:27:16Z</dcterms:created>
  <dcterms:modified xsi:type="dcterms:W3CDTF">2022-09-07T08:10:01Z</dcterms:modified>
</cp:coreProperties>
</file>