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5"/>
    <p:restoredTop sz="72504"/>
  </p:normalViewPr>
  <p:slideViewPr>
    <p:cSldViewPr snapToGrid="0" snapToObjects="1">
      <p:cViewPr varScale="1">
        <p:scale>
          <a:sx n="75" d="100"/>
          <a:sy n="75" d="100"/>
        </p:scale>
        <p:origin x="1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7522F-F408-3E4F-924D-3687C1DE7C7D}" type="datetimeFigureOut">
              <a:rPr lang="en-US" smtClean="0"/>
              <a:t>8/13/21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CBE46-8255-7045-AB61-F7F3726CB48A}" type="slidenum">
              <a:rPr lang="en-US" smtClean="0"/>
              <a:t>‹#›</a:t>
            </a:fld>
            <a:endParaRPr lang="en-US"/>
          </a:p>
        </p:txBody>
      </p:sp>
    </p:spTree>
    <p:extLst>
      <p:ext uri="{BB962C8B-B14F-4D97-AF65-F5344CB8AC3E}">
        <p14:creationId xmlns:p14="http://schemas.microsoft.com/office/powerpoint/2010/main" val="3848833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illerText" pitchFamily="2" charset="77"/>
              </a:rPr>
              <a:t>Remarkable things provide social currency </a:t>
            </a:r>
            <a:r>
              <a:rPr lang="en-US" sz="1200" dirty="0">
                <a:latin typeface="MillerText" pitchFamily="2" charset="77"/>
              </a:rPr>
              <a:t>because people who talk about them appear more remarkable to others. As a result, remarkable things get bought a lot. </a:t>
            </a:r>
            <a:r>
              <a:rPr lang="en-US" sz="1200" dirty="0" err="1">
                <a:latin typeface="MillerText" pitchFamily="2" charset="77"/>
              </a:rPr>
              <a:t>Coca-cola</a:t>
            </a:r>
            <a:r>
              <a:rPr lang="en-US" sz="1200" dirty="0">
                <a:latin typeface="MillerText" pitchFamily="2" charset="77"/>
              </a:rPr>
              <a:t> example</a:t>
            </a:r>
            <a:endParaRPr lang="en-US" dirty="0"/>
          </a:p>
          <a:p>
            <a:endParaRPr lang="en-US" dirty="0"/>
          </a:p>
          <a:p>
            <a:r>
              <a:rPr lang="en-US" sz="1200" b="0" i="0" kern="1200" dirty="0">
                <a:solidFill>
                  <a:schemeClr val="tx1"/>
                </a:solidFill>
                <a:effectLst/>
                <a:latin typeface="+mn-lt"/>
                <a:ea typeface="+mn-ea"/>
                <a:cs typeface="+mn-cs"/>
              </a:rPr>
              <a:t>Game mechanics help generate social currency because doing well makes us look good to our peers. To leverage game mechanics, </a:t>
            </a:r>
            <a:r>
              <a:rPr lang="en-US" sz="1200" b="1" i="0" kern="1200" dirty="0">
                <a:solidFill>
                  <a:schemeClr val="tx1"/>
                </a:solidFill>
                <a:effectLst/>
                <a:latin typeface="+mn-lt"/>
                <a:ea typeface="+mn-ea"/>
                <a:cs typeface="+mn-cs"/>
              </a:rPr>
              <a:t>you need to quantify performance</a:t>
            </a:r>
            <a:r>
              <a:rPr lang="en-US" sz="1200" b="0" i="0" kern="1200" dirty="0">
                <a:solidFill>
                  <a:schemeClr val="tx1"/>
                </a:solidFill>
                <a:effectLst/>
                <a:latin typeface="+mn-lt"/>
                <a:ea typeface="+mn-ea"/>
                <a:cs typeface="+mn-cs"/>
              </a:rPr>
              <a:t>. Help people publicize their achievements.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Another way of generating social currency is to make people feel like </a:t>
            </a:r>
            <a:r>
              <a:rPr lang="en-US" sz="1200" b="1" i="0" kern="1200" dirty="0">
                <a:solidFill>
                  <a:schemeClr val="tx1"/>
                </a:solidFill>
                <a:effectLst/>
                <a:latin typeface="+mn-lt"/>
                <a:ea typeface="+mn-ea"/>
                <a:cs typeface="+mn-cs"/>
              </a:rPr>
              <a:t>insiders. </a:t>
            </a:r>
            <a:r>
              <a:rPr lang="en-US" sz="1200" b="0" i="0" kern="1200" dirty="0">
                <a:solidFill>
                  <a:schemeClr val="tx1"/>
                </a:solidFill>
                <a:effectLst/>
                <a:latin typeface="+mn-lt"/>
                <a:ea typeface="+mn-ea"/>
                <a:cs typeface="+mn-cs"/>
              </a:rPr>
              <a:t>Use scarcity and exclusivity to make people feel like insiders.</a:t>
            </a: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Scarcity is about how much of something is offered. Exclusivity is about availability in a different way, exclusive things are available to people who meet certain criteria.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Scarcity and exclusivity help products catch on by making them desirable also boosts word of mouth.</a:t>
            </a:r>
          </a:p>
          <a:p>
            <a:endParaRPr lang="en-US" sz="12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77CBE46-8255-7045-AB61-F7F3726CB48A}" type="slidenum">
              <a:rPr lang="en-US" smtClean="0"/>
              <a:t>5</a:t>
            </a:fld>
            <a:endParaRPr lang="en-US"/>
          </a:p>
        </p:txBody>
      </p:sp>
    </p:spTree>
    <p:extLst>
      <p:ext uri="{BB962C8B-B14F-4D97-AF65-F5344CB8AC3E}">
        <p14:creationId xmlns:p14="http://schemas.microsoft.com/office/powerpoint/2010/main" val="948978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Triggers have a big impact on human behavior. They shape the choices we make, the things we talk about, and the products we buy.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Playing French music at the grocery store makes people more likely to buy French wine, and playing German music makes people more likely to buy German wine.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 example of a trigger at work happened in 1997 when NASA’s Pathfinder spacecraft landed on Mars. More people bought the Mars chocolate bar because the planet Mars was mentioned more often by news organizations.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Negative feedback can be good publicity as every feedback acts as a trigger that reminds people that your product exists.</a:t>
            </a:r>
          </a:p>
          <a:p>
            <a:endParaRPr lang="en-US" dirty="0"/>
          </a:p>
        </p:txBody>
      </p:sp>
      <p:sp>
        <p:nvSpPr>
          <p:cNvPr id="4" name="Slide Number Placeholder 3"/>
          <p:cNvSpPr>
            <a:spLocks noGrp="1"/>
          </p:cNvSpPr>
          <p:nvPr>
            <p:ph type="sldNum" sz="quarter" idx="5"/>
          </p:nvPr>
        </p:nvSpPr>
        <p:spPr/>
        <p:txBody>
          <a:bodyPr/>
          <a:lstStyle/>
          <a:p>
            <a:fld id="{777CBE46-8255-7045-AB61-F7F3726CB48A}" type="slidenum">
              <a:rPr lang="en-US" smtClean="0"/>
              <a:t>8</a:t>
            </a:fld>
            <a:endParaRPr lang="en-US"/>
          </a:p>
        </p:txBody>
      </p:sp>
    </p:spTree>
    <p:extLst>
      <p:ext uri="{BB962C8B-B14F-4D97-AF65-F5344CB8AC3E}">
        <p14:creationId xmlns:p14="http://schemas.microsoft.com/office/powerpoint/2010/main" val="17464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Emotional valence </a:t>
            </a:r>
            <a:r>
              <a:rPr lang="en-US" sz="1200" b="1" i="0" kern="1200" dirty="0">
                <a:solidFill>
                  <a:schemeClr val="tx1"/>
                </a:solidFill>
                <a:effectLst/>
                <a:latin typeface="+mn-lt"/>
                <a:ea typeface="+mn-ea"/>
                <a:cs typeface="+mn-cs"/>
              </a:rPr>
              <a:t>describes the extent to which an emotion is positive or negative</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Arousal refers to its intensity of the emotion.</a:t>
            </a: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potential tax hike is infuriating.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Emotional things often get shared. So rather than harping on function, we need to focus on feelings.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emotions increase sharing, while others actually decrease it. So we need to pick the right emotions to evoke. We need to kindle the fire. Sometimes even negative emotions may be useful.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Rather than features or facts, </a:t>
            </a:r>
            <a:r>
              <a:rPr lang="en-US" sz="1200" b="1" kern="1200" dirty="0">
                <a:solidFill>
                  <a:schemeClr val="tx1"/>
                </a:solidFill>
                <a:effectLst/>
                <a:latin typeface="+mn-lt"/>
                <a:ea typeface="+mn-ea"/>
                <a:cs typeface="+mn-cs"/>
              </a:rPr>
              <a:t>we need to focus on feelings, the feelings that motivate people to action.</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77CBE46-8255-7045-AB61-F7F3726CB48A}" type="slidenum">
              <a:rPr lang="en-US" smtClean="0"/>
              <a:t>10</a:t>
            </a:fld>
            <a:endParaRPr lang="en-US"/>
          </a:p>
        </p:txBody>
      </p:sp>
    </p:spTree>
    <p:extLst>
      <p:ext uri="{BB962C8B-B14F-4D97-AF65-F5344CB8AC3E}">
        <p14:creationId xmlns:p14="http://schemas.microsoft.com/office/powerpoint/2010/main" val="2042113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a:t>
            </a:r>
            <a:r>
              <a:rPr lang="en-US" dirty="0" err="1"/>
              <a:t>Jerusalema</a:t>
            </a:r>
            <a:r>
              <a:rPr lang="en-US" dirty="0"/>
              <a:t>, </a:t>
            </a:r>
            <a:r>
              <a:rPr lang="en-US" dirty="0" err="1"/>
              <a:t>Chikibombe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 is public and thoughts are private.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been said that when people are free to do as they please, they usually imitate one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77CBE46-8255-7045-AB61-F7F3726CB48A}" type="slidenum">
              <a:rPr lang="en-US" smtClean="0"/>
              <a:t>11</a:t>
            </a:fld>
            <a:endParaRPr lang="en-US"/>
          </a:p>
        </p:txBody>
      </p:sp>
    </p:spTree>
    <p:extLst>
      <p:ext uri="{BB962C8B-B14F-4D97-AF65-F5344CB8AC3E}">
        <p14:creationId xmlns:p14="http://schemas.microsoft.com/office/powerpoint/2010/main" val="1096137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a:t>
            </a:r>
            <a:r>
              <a:rPr lang="en-US" dirty="0" err="1"/>
              <a:t>Jerusalema</a:t>
            </a:r>
            <a:r>
              <a:rPr lang="en-US" dirty="0"/>
              <a:t>, </a:t>
            </a:r>
            <a:r>
              <a:rPr lang="en-US" dirty="0" err="1"/>
              <a:t>Chikibombe</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77CBE46-8255-7045-AB61-F7F3726CB48A}" type="slidenum">
              <a:rPr lang="en-US" smtClean="0"/>
              <a:t>12</a:t>
            </a:fld>
            <a:endParaRPr lang="en-US"/>
          </a:p>
        </p:txBody>
      </p:sp>
    </p:spTree>
    <p:extLst>
      <p:ext uri="{BB962C8B-B14F-4D97-AF65-F5344CB8AC3E}">
        <p14:creationId xmlns:p14="http://schemas.microsoft.com/office/powerpoint/2010/main" val="97421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 When most people think about practical value, saving money is one of the first things that comes to mind</a:t>
            </a:r>
            <a:r>
              <a:rPr lang="en-US" sz="1200" kern="1200" dirty="0">
                <a:solidFill>
                  <a:schemeClr val="tx1"/>
                </a:solidFill>
                <a:effectLst/>
                <a:latin typeface="+mn-lt"/>
                <a:ea typeface="+mn-ea"/>
                <a:cs typeface="+mn-cs"/>
              </a:rPr>
              <a:t>—getting something for less than its original price or</a:t>
            </a:r>
          </a:p>
          <a:p>
            <a:r>
              <a:rPr lang="en-US" sz="1200" kern="1200" dirty="0">
                <a:solidFill>
                  <a:schemeClr val="tx1"/>
                </a:solidFill>
                <a:effectLst/>
                <a:latin typeface="+mn-lt"/>
                <a:ea typeface="+mn-ea"/>
                <a:cs typeface="+mn-cs"/>
              </a:rPr>
              <a:t>getting more of something than you usually would for the same price.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the main tenets of prospect theory is that people don’t evaluate things in absolute terms. They evaluate them relative to a comparison standard, or  “reference point.”</a:t>
            </a:r>
          </a:p>
          <a:p>
            <a:endParaRPr lang="en-US" sz="1200" kern="1200" dirty="0">
              <a:solidFill>
                <a:schemeClr val="tx1"/>
              </a:solidFill>
              <a:effectLst/>
              <a:latin typeface="+mn-lt"/>
              <a:ea typeface="+mn-ea"/>
              <a:cs typeface="+mn-cs"/>
            </a:endParaRPr>
          </a:p>
          <a:p>
            <a:r>
              <a:rPr lang="en-US" dirty="0"/>
              <a:t>2. </a:t>
            </a:r>
            <a:r>
              <a:rPr lang="en-US" b="1" dirty="0"/>
              <a:t>Deals seem more appealing when they highlight incredible value.</a:t>
            </a:r>
            <a:r>
              <a:rPr lang="en-US" dirty="0"/>
              <a:t> As discussed in the Social Currency chapter, the more remarkable something is, the more likely it will be discussed.</a:t>
            </a:r>
          </a:p>
          <a:p>
            <a:endParaRPr lang="en-US" dirty="0"/>
          </a:p>
          <a:p>
            <a:r>
              <a:rPr lang="en-US" sz="1200" kern="1200" dirty="0">
                <a:solidFill>
                  <a:schemeClr val="tx1"/>
                </a:solidFill>
                <a:effectLst/>
                <a:latin typeface="+mn-lt"/>
                <a:ea typeface="+mn-ea"/>
                <a:cs typeface="+mn-cs"/>
              </a:rPr>
              <a:t>If the product’s price is less than $100, the Rule of 100 says that percentage discounts will seem larger. For a $30 T-shirt or a $15 entrée, even a $3 discount is still a relatively small number. But percentagewise (10 percent or 20 percent), that same discount looks much bigger.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Shapes, sounds and a host of other distinctive characteristics can also help products advertise themselves.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77CBE46-8255-7045-AB61-F7F3726CB48A}" type="slidenum">
              <a:rPr lang="en-US" smtClean="0"/>
              <a:t>13</a:t>
            </a:fld>
            <a:endParaRPr lang="en-US"/>
          </a:p>
        </p:txBody>
      </p:sp>
    </p:spTree>
    <p:extLst>
      <p:ext uri="{BB962C8B-B14F-4D97-AF65-F5344CB8AC3E}">
        <p14:creationId xmlns:p14="http://schemas.microsoft.com/office/powerpoint/2010/main" val="66337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People are so used to telling stories that they create narratives even when they don’t actually need to. </a:t>
            </a:r>
            <a:r>
              <a:rPr lang="en-US" sz="1200" b="1" kern="1200" dirty="0">
                <a:solidFill>
                  <a:schemeClr val="tx1"/>
                </a:solidFill>
                <a:effectLst/>
                <a:latin typeface="+mn-lt"/>
                <a:ea typeface="+mn-ea"/>
                <a:cs typeface="+mn-cs"/>
              </a:rPr>
              <a:t>Take online reviews.</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5 star book review on Amazon for example leads to about 20 more books being sold. More offline reviews about a restaurant leads to about a $200 increase in sales.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are also less likely to argue against stories as opposed to advertising claims.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77CBE46-8255-7045-AB61-F7F3726CB48A}" type="slidenum">
              <a:rPr lang="en-US" smtClean="0"/>
              <a:t>14</a:t>
            </a:fld>
            <a:endParaRPr lang="en-US"/>
          </a:p>
        </p:txBody>
      </p:sp>
    </p:spTree>
    <p:extLst>
      <p:ext uri="{BB962C8B-B14F-4D97-AF65-F5344CB8AC3E}">
        <p14:creationId xmlns:p14="http://schemas.microsoft.com/office/powerpoint/2010/main" val="22392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29E5-3C64-C747-802C-06A39909D1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879CE5-0BE2-1E40-A093-A15132611C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BF1DE2-C794-9F44-8F1A-07E30DDE96EF}"/>
              </a:ext>
            </a:extLst>
          </p:cNvPr>
          <p:cNvSpPr>
            <a:spLocks noGrp="1"/>
          </p:cNvSpPr>
          <p:nvPr>
            <p:ph type="dt" sz="half" idx="10"/>
          </p:nvPr>
        </p:nvSpPr>
        <p:spPr/>
        <p:txBody>
          <a:bodyPr/>
          <a:lstStyle/>
          <a:p>
            <a:fld id="{E431F105-886B-644C-A292-14A20CFFFD99}" type="datetimeFigureOut">
              <a:rPr lang="en-US" smtClean="0"/>
              <a:t>8/13/21</a:t>
            </a:fld>
            <a:endParaRPr lang="en-US"/>
          </a:p>
        </p:txBody>
      </p:sp>
      <p:sp>
        <p:nvSpPr>
          <p:cNvPr id="5" name="Footer Placeholder 4">
            <a:extLst>
              <a:ext uri="{FF2B5EF4-FFF2-40B4-BE49-F238E27FC236}">
                <a16:creationId xmlns:a16="http://schemas.microsoft.com/office/drawing/2014/main" id="{207E5107-863A-D047-A9E2-B1AA3069D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CD33A-D371-0E43-B11B-1119F5D20867}"/>
              </a:ext>
            </a:extLst>
          </p:cNvPr>
          <p:cNvSpPr>
            <a:spLocks noGrp="1"/>
          </p:cNvSpPr>
          <p:nvPr>
            <p:ph type="sldNum" sz="quarter" idx="12"/>
          </p:nvPr>
        </p:nvSpPr>
        <p:spPr/>
        <p:txBody>
          <a:bodyPr/>
          <a:lstStyle/>
          <a:p>
            <a:fld id="{9204B015-63C8-4F45-A2AC-D54690E9354B}" type="slidenum">
              <a:rPr lang="en-US" smtClean="0"/>
              <a:t>‹#›</a:t>
            </a:fld>
            <a:endParaRPr lang="en-US"/>
          </a:p>
        </p:txBody>
      </p:sp>
    </p:spTree>
    <p:extLst>
      <p:ext uri="{BB962C8B-B14F-4D97-AF65-F5344CB8AC3E}">
        <p14:creationId xmlns:p14="http://schemas.microsoft.com/office/powerpoint/2010/main" val="149366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5605-8849-8B4C-B753-A24C1E4CB2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34EB9D-07C0-8C49-A3DB-BBA92779C6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417AF-C56A-634C-8052-98B83811681A}"/>
              </a:ext>
            </a:extLst>
          </p:cNvPr>
          <p:cNvSpPr>
            <a:spLocks noGrp="1"/>
          </p:cNvSpPr>
          <p:nvPr>
            <p:ph type="dt" sz="half" idx="10"/>
          </p:nvPr>
        </p:nvSpPr>
        <p:spPr/>
        <p:txBody>
          <a:bodyPr/>
          <a:lstStyle/>
          <a:p>
            <a:fld id="{E431F105-886B-644C-A292-14A20CFFFD99}" type="datetimeFigureOut">
              <a:rPr lang="en-US" smtClean="0"/>
              <a:t>8/13/21</a:t>
            </a:fld>
            <a:endParaRPr lang="en-US"/>
          </a:p>
        </p:txBody>
      </p:sp>
      <p:sp>
        <p:nvSpPr>
          <p:cNvPr id="5" name="Footer Placeholder 4">
            <a:extLst>
              <a:ext uri="{FF2B5EF4-FFF2-40B4-BE49-F238E27FC236}">
                <a16:creationId xmlns:a16="http://schemas.microsoft.com/office/drawing/2014/main" id="{C1646387-1A83-2644-906C-DCE3A2B47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182ED-888D-3248-9F5C-41B03D77228C}"/>
              </a:ext>
            </a:extLst>
          </p:cNvPr>
          <p:cNvSpPr>
            <a:spLocks noGrp="1"/>
          </p:cNvSpPr>
          <p:nvPr>
            <p:ph type="sldNum" sz="quarter" idx="12"/>
          </p:nvPr>
        </p:nvSpPr>
        <p:spPr/>
        <p:txBody>
          <a:bodyPr/>
          <a:lstStyle/>
          <a:p>
            <a:fld id="{9204B015-63C8-4F45-A2AC-D54690E9354B}" type="slidenum">
              <a:rPr lang="en-US" smtClean="0"/>
              <a:t>‹#›</a:t>
            </a:fld>
            <a:endParaRPr lang="en-US"/>
          </a:p>
        </p:txBody>
      </p:sp>
    </p:spTree>
    <p:extLst>
      <p:ext uri="{BB962C8B-B14F-4D97-AF65-F5344CB8AC3E}">
        <p14:creationId xmlns:p14="http://schemas.microsoft.com/office/powerpoint/2010/main" val="413075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4E152F-3A36-5948-A291-ECCDF1653E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A921E6-3E4E-A640-AB4D-7C88726E6C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08549-A3EF-5742-B9A9-2CE6C7C4A72B}"/>
              </a:ext>
            </a:extLst>
          </p:cNvPr>
          <p:cNvSpPr>
            <a:spLocks noGrp="1"/>
          </p:cNvSpPr>
          <p:nvPr>
            <p:ph type="dt" sz="half" idx="10"/>
          </p:nvPr>
        </p:nvSpPr>
        <p:spPr/>
        <p:txBody>
          <a:bodyPr/>
          <a:lstStyle/>
          <a:p>
            <a:fld id="{E431F105-886B-644C-A292-14A20CFFFD99}" type="datetimeFigureOut">
              <a:rPr lang="en-US" smtClean="0"/>
              <a:t>8/13/21</a:t>
            </a:fld>
            <a:endParaRPr lang="en-US"/>
          </a:p>
        </p:txBody>
      </p:sp>
      <p:sp>
        <p:nvSpPr>
          <p:cNvPr id="5" name="Footer Placeholder 4">
            <a:extLst>
              <a:ext uri="{FF2B5EF4-FFF2-40B4-BE49-F238E27FC236}">
                <a16:creationId xmlns:a16="http://schemas.microsoft.com/office/drawing/2014/main" id="{57689DF0-CF90-374D-A929-0269C9484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BEF0D-3EE4-F749-BFF8-E909A370060B}"/>
              </a:ext>
            </a:extLst>
          </p:cNvPr>
          <p:cNvSpPr>
            <a:spLocks noGrp="1"/>
          </p:cNvSpPr>
          <p:nvPr>
            <p:ph type="sldNum" sz="quarter" idx="12"/>
          </p:nvPr>
        </p:nvSpPr>
        <p:spPr/>
        <p:txBody>
          <a:bodyPr/>
          <a:lstStyle/>
          <a:p>
            <a:fld id="{9204B015-63C8-4F45-A2AC-D54690E9354B}" type="slidenum">
              <a:rPr lang="en-US" smtClean="0"/>
              <a:t>‹#›</a:t>
            </a:fld>
            <a:endParaRPr lang="en-US"/>
          </a:p>
        </p:txBody>
      </p:sp>
    </p:spTree>
    <p:extLst>
      <p:ext uri="{BB962C8B-B14F-4D97-AF65-F5344CB8AC3E}">
        <p14:creationId xmlns:p14="http://schemas.microsoft.com/office/powerpoint/2010/main" val="164685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BEDF-54F3-8B45-B0CB-FCA6F15B0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BF5E63-3EE7-5649-AFD0-814E22A094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92853-8A82-9E45-B613-BD328BD62F0B}"/>
              </a:ext>
            </a:extLst>
          </p:cNvPr>
          <p:cNvSpPr>
            <a:spLocks noGrp="1"/>
          </p:cNvSpPr>
          <p:nvPr>
            <p:ph type="dt" sz="half" idx="10"/>
          </p:nvPr>
        </p:nvSpPr>
        <p:spPr/>
        <p:txBody>
          <a:bodyPr/>
          <a:lstStyle/>
          <a:p>
            <a:fld id="{E431F105-886B-644C-A292-14A20CFFFD99}" type="datetimeFigureOut">
              <a:rPr lang="en-US" smtClean="0"/>
              <a:t>8/13/21</a:t>
            </a:fld>
            <a:endParaRPr lang="en-US"/>
          </a:p>
        </p:txBody>
      </p:sp>
      <p:sp>
        <p:nvSpPr>
          <p:cNvPr id="5" name="Footer Placeholder 4">
            <a:extLst>
              <a:ext uri="{FF2B5EF4-FFF2-40B4-BE49-F238E27FC236}">
                <a16:creationId xmlns:a16="http://schemas.microsoft.com/office/drawing/2014/main" id="{EC5391EC-6441-DE49-98AE-02084653E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11F46-80FD-EA4E-8825-8BC39A6279BF}"/>
              </a:ext>
            </a:extLst>
          </p:cNvPr>
          <p:cNvSpPr>
            <a:spLocks noGrp="1"/>
          </p:cNvSpPr>
          <p:nvPr>
            <p:ph type="sldNum" sz="quarter" idx="12"/>
          </p:nvPr>
        </p:nvSpPr>
        <p:spPr/>
        <p:txBody>
          <a:bodyPr/>
          <a:lstStyle/>
          <a:p>
            <a:fld id="{9204B015-63C8-4F45-A2AC-D54690E9354B}" type="slidenum">
              <a:rPr lang="en-US" smtClean="0"/>
              <a:t>‹#›</a:t>
            </a:fld>
            <a:endParaRPr lang="en-US"/>
          </a:p>
        </p:txBody>
      </p:sp>
    </p:spTree>
    <p:extLst>
      <p:ext uri="{BB962C8B-B14F-4D97-AF65-F5344CB8AC3E}">
        <p14:creationId xmlns:p14="http://schemas.microsoft.com/office/powerpoint/2010/main" val="72672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9F27-2BF2-284F-9B98-DB9380761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386B76-78D7-FD40-957A-F671E85611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E0F8A3-4273-A448-8B73-98D6D9F2FAA9}"/>
              </a:ext>
            </a:extLst>
          </p:cNvPr>
          <p:cNvSpPr>
            <a:spLocks noGrp="1"/>
          </p:cNvSpPr>
          <p:nvPr>
            <p:ph type="dt" sz="half" idx="10"/>
          </p:nvPr>
        </p:nvSpPr>
        <p:spPr/>
        <p:txBody>
          <a:bodyPr/>
          <a:lstStyle/>
          <a:p>
            <a:fld id="{E431F105-886B-644C-A292-14A20CFFFD99}" type="datetimeFigureOut">
              <a:rPr lang="en-US" smtClean="0"/>
              <a:t>8/13/21</a:t>
            </a:fld>
            <a:endParaRPr lang="en-US"/>
          </a:p>
        </p:txBody>
      </p:sp>
      <p:sp>
        <p:nvSpPr>
          <p:cNvPr id="5" name="Footer Placeholder 4">
            <a:extLst>
              <a:ext uri="{FF2B5EF4-FFF2-40B4-BE49-F238E27FC236}">
                <a16:creationId xmlns:a16="http://schemas.microsoft.com/office/drawing/2014/main" id="{67EBF62E-CF88-3A40-82D4-79F953D88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2D295-1255-784E-846F-036C775C3D51}"/>
              </a:ext>
            </a:extLst>
          </p:cNvPr>
          <p:cNvSpPr>
            <a:spLocks noGrp="1"/>
          </p:cNvSpPr>
          <p:nvPr>
            <p:ph type="sldNum" sz="quarter" idx="12"/>
          </p:nvPr>
        </p:nvSpPr>
        <p:spPr/>
        <p:txBody>
          <a:bodyPr/>
          <a:lstStyle/>
          <a:p>
            <a:fld id="{9204B015-63C8-4F45-A2AC-D54690E9354B}" type="slidenum">
              <a:rPr lang="en-US" smtClean="0"/>
              <a:t>‹#›</a:t>
            </a:fld>
            <a:endParaRPr lang="en-US"/>
          </a:p>
        </p:txBody>
      </p:sp>
    </p:spTree>
    <p:extLst>
      <p:ext uri="{BB962C8B-B14F-4D97-AF65-F5344CB8AC3E}">
        <p14:creationId xmlns:p14="http://schemas.microsoft.com/office/powerpoint/2010/main" val="335763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56A3-D649-824C-822F-58A8669F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A30A05-7AE0-BB4A-8A4E-1D69DEE91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A1D28E-E58A-8746-9819-E1ECB93C4E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A4DDD5-9E12-274C-B496-2ADA8C192915}"/>
              </a:ext>
            </a:extLst>
          </p:cNvPr>
          <p:cNvSpPr>
            <a:spLocks noGrp="1"/>
          </p:cNvSpPr>
          <p:nvPr>
            <p:ph type="dt" sz="half" idx="10"/>
          </p:nvPr>
        </p:nvSpPr>
        <p:spPr/>
        <p:txBody>
          <a:bodyPr/>
          <a:lstStyle/>
          <a:p>
            <a:fld id="{E431F105-886B-644C-A292-14A20CFFFD99}" type="datetimeFigureOut">
              <a:rPr lang="en-US" smtClean="0"/>
              <a:t>8/13/21</a:t>
            </a:fld>
            <a:endParaRPr lang="en-US"/>
          </a:p>
        </p:txBody>
      </p:sp>
      <p:sp>
        <p:nvSpPr>
          <p:cNvPr id="6" name="Footer Placeholder 5">
            <a:extLst>
              <a:ext uri="{FF2B5EF4-FFF2-40B4-BE49-F238E27FC236}">
                <a16:creationId xmlns:a16="http://schemas.microsoft.com/office/drawing/2014/main" id="{49657A04-0CB8-E646-9034-66ED99CD4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FA4785-F5D5-8F48-BCD8-284CA7A8DD90}"/>
              </a:ext>
            </a:extLst>
          </p:cNvPr>
          <p:cNvSpPr>
            <a:spLocks noGrp="1"/>
          </p:cNvSpPr>
          <p:nvPr>
            <p:ph type="sldNum" sz="quarter" idx="12"/>
          </p:nvPr>
        </p:nvSpPr>
        <p:spPr/>
        <p:txBody>
          <a:bodyPr/>
          <a:lstStyle/>
          <a:p>
            <a:fld id="{9204B015-63C8-4F45-A2AC-D54690E9354B}" type="slidenum">
              <a:rPr lang="en-US" smtClean="0"/>
              <a:t>‹#›</a:t>
            </a:fld>
            <a:endParaRPr lang="en-US"/>
          </a:p>
        </p:txBody>
      </p:sp>
    </p:spTree>
    <p:extLst>
      <p:ext uri="{BB962C8B-B14F-4D97-AF65-F5344CB8AC3E}">
        <p14:creationId xmlns:p14="http://schemas.microsoft.com/office/powerpoint/2010/main" val="159587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73E13-D2ED-3B46-8CA9-E54EF77634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2D39F0-9C30-AC4D-ADCD-CCBC852BA7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B18942-9F95-6449-AD49-DF0EC1B04A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C845C8-E73D-DC42-9736-D38C9BF3E9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E1634E-0FC5-3D4E-B67A-24CEE59FBD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50E5FA-FB27-CC4E-A609-F8DA772DA0B5}"/>
              </a:ext>
            </a:extLst>
          </p:cNvPr>
          <p:cNvSpPr>
            <a:spLocks noGrp="1"/>
          </p:cNvSpPr>
          <p:nvPr>
            <p:ph type="dt" sz="half" idx="10"/>
          </p:nvPr>
        </p:nvSpPr>
        <p:spPr/>
        <p:txBody>
          <a:bodyPr/>
          <a:lstStyle/>
          <a:p>
            <a:fld id="{E431F105-886B-644C-A292-14A20CFFFD99}" type="datetimeFigureOut">
              <a:rPr lang="en-US" smtClean="0"/>
              <a:t>8/13/21</a:t>
            </a:fld>
            <a:endParaRPr lang="en-US"/>
          </a:p>
        </p:txBody>
      </p:sp>
      <p:sp>
        <p:nvSpPr>
          <p:cNvPr id="8" name="Footer Placeholder 7">
            <a:extLst>
              <a:ext uri="{FF2B5EF4-FFF2-40B4-BE49-F238E27FC236}">
                <a16:creationId xmlns:a16="http://schemas.microsoft.com/office/drawing/2014/main" id="{397EFFA1-02D5-A947-A41A-8924CC86A3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2E57BC-4ECB-A742-A5F1-58EDB05D5055}"/>
              </a:ext>
            </a:extLst>
          </p:cNvPr>
          <p:cNvSpPr>
            <a:spLocks noGrp="1"/>
          </p:cNvSpPr>
          <p:nvPr>
            <p:ph type="sldNum" sz="quarter" idx="12"/>
          </p:nvPr>
        </p:nvSpPr>
        <p:spPr/>
        <p:txBody>
          <a:bodyPr/>
          <a:lstStyle/>
          <a:p>
            <a:fld id="{9204B015-63C8-4F45-A2AC-D54690E9354B}" type="slidenum">
              <a:rPr lang="en-US" smtClean="0"/>
              <a:t>‹#›</a:t>
            </a:fld>
            <a:endParaRPr lang="en-US"/>
          </a:p>
        </p:txBody>
      </p:sp>
    </p:spTree>
    <p:extLst>
      <p:ext uri="{BB962C8B-B14F-4D97-AF65-F5344CB8AC3E}">
        <p14:creationId xmlns:p14="http://schemas.microsoft.com/office/powerpoint/2010/main" val="239659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CC7C-4BFB-6A4B-B20B-25E46222EC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B31141-2B88-9A40-8141-995909AEC67E}"/>
              </a:ext>
            </a:extLst>
          </p:cNvPr>
          <p:cNvSpPr>
            <a:spLocks noGrp="1"/>
          </p:cNvSpPr>
          <p:nvPr>
            <p:ph type="dt" sz="half" idx="10"/>
          </p:nvPr>
        </p:nvSpPr>
        <p:spPr/>
        <p:txBody>
          <a:bodyPr/>
          <a:lstStyle/>
          <a:p>
            <a:fld id="{E431F105-886B-644C-A292-14A20CFFFD99}" type="datetimeFigureOut">
              <a:rPr lang="en-US" smtClean="0"/>
              <a:t>8/13/21</a:t>
            </a:fld>
            <a:endParaRPr lang="en-US"/>
          </a:p>
        </p:txBody>
      </p:sp>
      <p:sp>
        <p:nvSpPr>
          <p:cNvPr id="4" name="Footer Placeholder 3">
            <a:extLst>
              <a:ext uri="{FF2B5EF4-FFF2-40B4-BE49-F238E27FC236}">
                <a16:creationId xmlns:a16="http://schemas.microsoft.com/office/drawing/2014/main" id="{901D9761-938A-1B4C-9100-A77E859158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910D7C-C0DE-BE4F-A6CC-9B62A44E651D}"/>
              </a:ext>
            </a:extLst>
          </p:cNvPr>
          <p:cNvSpPr>
            <a:spLocks noGrp="1"/>
          </p:cNvSpPr>
          <p:nvPr>
            <p:ph type="sldNum" sz="quarter" idx="12"/>
          </p:nvPr>
        </p:nvSpPr>
        <p:spPr/>
        <p:txBody>
          <a:bodyPr/>
          <a:lstStyle/>
          <a:p>
            <a:fld id="{9204B015-63C8-4F45-A2AC-D54690E9354B}" type="slidenum">
              <a:rPr lang="en-US" smtClean="0"/>
              <a:t>‹#›</a:t>
            </a:fld>
            <a:endParaRPr lang="en-US"/>
          </a:p>
        </p:txBody>
      </p:sp>
    </p:spTree>
    <p:extLst>
      <p:ext uri="{BB962C8B-B14F-4D97-AF65-F5344CB8AC3E}">
        <p14:creationId xmlns:p14="http://schemas.microsoft.com/office/powerpoint/2010/main" val="103268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3B78EC-1346-0A40-B09C-BD11E8608F8E}"/>
              </a:ext>
            </a:extLst>
          </p:cNvPr>
          <p:cNvSpPr>
            <a:spLocks noGrp="1"/>
          </p:cNvSpPr>
          <p:nvPr>
            <p:ph type="dt" sz="half" idx="10"/>
          </p:nvPr>
        </p:nvSpPr>
        <p:spPr/>
        <p:txBody>
          <a:bodyPr/>
          <a:lstStyle/>
          <a:p>
            <a:fld id="{E431F105-886B-644C-A292-14A20CFFFD99}" type="datetimeFigureOut">
              <a:rPr lang="en-US" smtClean="0"/>
              <a:t>8/13/21</a:t>
            </a:fld>
            <a:endParaRPr lang="en-US"/>
          </a:p>
        </p:txBody>
      </p:sp>
      <p:sp>
        <p:nvSpPr>
          <p:cNvPr id="3" name="Footer Placeholder 2">
            <a:extLst>
              <a:ext uri="{FF2B5EF4-FFF2-40B4-BE49-F238E27FC236}">
                <a16:creationId xmlns:a16="http://schemas.microsoft.com/office/drawing/2014/main" id="{C1784287-0AA4-6E46-B216-FDCF249677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EEDD65-5E5A-3041-A64B-2F47622F5075}"/>
              </a:ext>
            </a:extLst>
          </p:cNvPr>
          <p:cNvSpPr>
            <a:spLocks noGrp="1"/>
          </p:cNvSpPr>
          <p:nvPr>
            <p:ph type="sldNum" sz="quarter" idx="12"/>
          </p:nvPr>
        </p:nvSpPr>
        <p:spPr/>
        <p:txBody>
          <a:bodyPr/>
          <a:lstStyle/>
          <a:p>
            <a:fld id="{9204B015-63C8-4F45-A2AC-D54690E9354B}" type="slidenum">
              <a:rPr lang="en-US" smtClean="0"/>
              <a:t>‹#›</a:t>
            </a:fld>
            <a:endParaRPr lang="en-US"/>
          </a:p>
        </p:txBody>
      </p:sp>
    </p:spTree>
    <p:extLst>
      <p:ext uri="{BB962C8B-B14F-4D97-AF65-F5344CB8AC3E}">
        <p14:creationId xmlns:p14="http://schemas.microsoft.com/office/powerpoint/2010/main" val="107423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91F6-1750-204B-8A70-DFC3E4EE2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2E8F67-1559-8A44-8D11-63FD38795E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553271-290F-C147-AA89-DD3E39D5B8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156B3-E11B-B345-8EA3-80121DDE033C}"/>
              </a:ext>
            </a:extLst>
          </p:cNvPr>
          <p:cNvSpPr>
            <a:spLocks noGrp="1"/>
          </p:cNvSpPr>
          <p:nvPr>
            <p:ph type="dt" sz="half" idx="10"/>
          </p:nvPr>
        </p:nvSpPr>
        <p:spPr/>
        <p:txBody>
          <a:bodyPr/>
          <a:lstStyle/>
          <a:p>
            <a:fld id="{E431F105-886B-644C-A292-14A20CFFFD99}" type="datetimeFigureOut">
              <a:rPr lang="en-US" smtClean="0"/>
              <a:t>8/13/21</a:t>
            </a:fld>
            <a:endParaRPr lang="en-US"/>
          </a:p>
        </p:txBody>
      </p:sp>
      <p:sp>
        <p:nvSpPr>
          <p:cNvPr id="6" name="Footer Placeholder 5">
            <a:extLst>
              <a:ext uri="{FF2B5EF4-FFF2-40B4-BE49-F238E27FC236}">
                <a16:creationId xmlns:a16="http://schemas.microsoft.com/office/drawing/2014/main" id="{91C38A8F-FF7B-504F-9EC6-ABD541DB0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63C08-C0DD-6C49-B325-E196964D99A3}"/>
              </a:ext>
            </a:extLst>
          </p:cNvPr>
          <p:cNvSpPr>
            <a:spLocks noGrp="1"/>
          </p:cNvSpPr>
          <p:nvPr>
            <p:ph type="sldNum" sz="quarter" idx="12"/>
          </p:nvPr>
        </p:nvSpPr>
        <p:spPr/>
        <p:txBody>
          <a:bodyPr/>
          <a:lstStyle/>
          <a:p>
            <a:fld id="{9204B015-63C8-4F45-A2AC-D54690E9354B}" type="slidenum">
              <a:rPr lang="en-US" smtClean="0"/>
              <a:t>‹#›</a:t>
            </a:fld>
            <a:endParaRPr lang="en-US"/>
          </a:p>
        </p:txBody>
      </p:sp>
    </p:spTree>
    <p:extLst>
      <p:ext uri="{BB962C8B-B14F-4D97-AF65-F5344CB8AC3E}">
        <p14:creationId xmlns:p14="http://schemas.microsoft.com/office/powerpoint/2010/main" val="3997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8DD5-5B0D-0048-BFCF-1BA951922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C8922E-332F-3248-8364-9CA2181C1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944836-24BB-1649-8BF2-C2EBA8014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924545-6DB8-B040-A1D5-ACF19953007A}"/>
              </a:ext>
            </a:extLst>
          </p:cNvPr>
          <p:cNvSpPr>
            <a:spLocks noGrp="1"/>
          </p:cNvSpPr>
          <p:nvPr>
            <p:ph type="dt" sz="half" idx="10"/>
          </p:nvPr>
        </p:nvSpPr>
        <p:spPr/>
        <p:txBody>
          <a:bodyPr/>
          <a:lstStyle/>
          <a:p>
            <a:fld id="{E431F105-886B-644C-A292-14A20CFFFD99}" type="datetimeFigureOut">
              <a:rPr lang="en-US" smtClean="0"/>
              <a:t>8/13/21</a:t>
            </a:fld>
            <a:endParaRPr lang="en-US"/>
          </a:p>
        </p:txBody>
      </p:sp>
      <p:sp>
        <p:nvSpPr>
          <p:cNvPr id="6" name="Footer Placeholder 5">
            <a:extLst>
              <a:ext uri="{FF2B5EF4-FFF2-40B4-BE49-F238E27FC236}">
                <a16:creationId xmlns:a16="http://schemas.microsoft.com/office/drawing/2014/main" id="{61A6F70B-066D-1648-9854-D1BC422B3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ECC999-8996-DB45-BFA8-D2F123E428CB}"/>
              </a:ext>
            </a:extLst>
          </p:cNvPr>
          <p:cNvSpPr>
            <a:spLocks noGrp="1"/>
          </p:cNvSpPr>
          <p:nvPr>
            <p:ph type="sldNum" sz="quarter" idx="12"/>
          </p:nvPr>
        </p:nvSpPr>
        <p:spPr/>
        <p:txBody>
          <a:bodyPr/>
          <a:lstStyle/>
          <a:p>
            <a:fld id="{9204B015-63C8-4F45-A2AC-D54690E9354B}" type="slidenum">
              <a:rPr lang="en-US" smtClean="0"/>
              <a:t>‹#›</a:t>
            </a:fld>
            <a:endParaRPr lang="en-US"/>
          </a:p>
        </p:txBody>
      </p:sp>
    </p:spTree>
    <p:extLst>
      <p:ext uri="{BB962C8B-B14F-4D97-AF65-F5344CB8AC3E}">
        <p14:creationId xmlns:p14="http://schemas.microsoft.com/office/powerpoint/2010/main" val="344956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17E3DF-D7D4-7841-8C18-1BA19AD3C1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958524-D5B7-3E4D-9149-E97EF342BF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6A727-4347-6D4D-A4B0-6794C4F6A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1F105-886B-644C-A292-14A20CFFFD99}" type="datetimeFigureOut">
              <a:rPr lang="en-US" smtClean="0"/>
              <a:t>8/13/21</a:t>
            </a:fld>
            <a:endParaRPr lang="en-US"/>
          </a:p>
        </p:txBody>
      </p:sp>
      <p:sp>
        <p:nvSpPr>
          <p:cNvPr id="5" name="Footer Placeholder 4">
            <a:extLst>
              <a:ext uri="{FF2B5EF4-FFF2-40B4-BE49-F238E27FC236}">
                <a16:creationId xmlns:a16="http://schemas.microsoft.com/office/drawing/2014/main" id="{2DA24619-6F74-8542-B61B-753FEFFDA3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93F4DA-DAC2-4E49-8664-5C704DC085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4B015-63C8-4F45-A2AC-D54690E9354B}" type="slidenum">
              <a:rPr lang="en-US" smtClean="0"/>
              <a:t>‹#›</a:t>
            </a:fld>
            <a:endParaRPr lang="en-US"/>
          </a:p>
        </p:txBody>
      </p:sp>
    </p:spTree>
    <p:extLst>
      <p:ext uri="{BB962C8B-B14F-4D97-AF65-F5344CB8AC3E}">
        <p14:creationId xmlns:p14="http://schemas.microsoft.com/office/powerpoint/2010/main" val="3853427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1C0AE4-5AF3-994B-B4C6-F1F58E6C050E}"/>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D80355A1-D425-D24C-8E9B-E13A2DFAC870}"/>
              </a:ext>
            </a:extLst>
          </p:cNvPr>
          <p:cNvSpPr>
            <a:spLocks noGrp="1"/>
          </p:cNvSpPr>
          <p:nvPr>
            <p:ph sz="half" idx="1"/>
          </p:nvPr>
        </p:nvSpPr>
        <p:spPr/>
        <p:txBody>
          <a:bodyPr/>
          <a:lstStyle/>
          <a:p>
            <a:endParaRPr lang="en-US"/>
          </a:p>
        </p:txBody>
      </p:sp>
      <p:sp>
        <p:nvSpPr>
          <p:cNvPr id="8" name="Content Placeholder 7">
            <a:extLst>
              <a:ext uri="{FF2B5EF4-FFF2-40B4-BE49-F238E27FC236}">
                <a16:creationId xmlns:a16="http://schemas.microsoft.com/office/drawing/2014/main" id="{BFADA059-D67D-4444-BA1C-3BB5C2E3E415}"/>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525BF4C9-7082-D242-9CF5-679FBEFB0D15}"/>
              </a:ext>
            </a:extLst>
          </p:cNvPr>
          <p:cNvPicPr>
            <a:picLocks noChangeAspect="1"/>
          </p:cNvPicPr>
          <p:nvPr/>
        </p:nvPicPr>
        <p:blipFill>
          <a:blip r:embed="rId2"/>
          <a:stretch>
            <a:fillRect/>
          </a:stretch>
        </p:blipFill>
        <p:spPr>
          <a:xfrm>
            <a:off x="0" y="-567626"/>
            <a:ext cx="12192000" cy="8339328"/>
          </a:xfrm>
          <a:prstGeom prst="rect">
            <a:avLst/>
          </a:prstGeom>
        </p:spPr>
      </p:pic>
    </p:spTree>
    <p:extLst>
      <p:ext uri="{BB962C8B-B14F-4D97-AF65-F5344CB8AC3E}">
        <p14:creationId xmlns:p14="http://schemas.microsoft.com/office/powerpoint/2010/main" val="30641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E2CD71-18AC-8348-906B-4EB73EBCE4A5}"/>
              </a:ext>
            </a:extLst>
          </p:cNvPr>
          <p:cNvPicPr>
            <a:picLocks noChangeAspect="1"/>
          </p:cNvPicPr>
          <p:nvPr/>
        </p:nvPicPr>
        <p:blipFill>
          <a:blip r:embed="rId3"/>
          <a:stretch>
            <a:fillRect/>
          </a:stretch>
        </p:blipFill>
        <p:spPr>
          <a:xfrm>
            <a:off x="1591733" y="469853"/>
            <a:ext cx="9167882" cy="6134147"/>
          </a:xfrm>
          <a:prstGeom prst="rect">
            <a:avLst/>
          </a:prstGeom>
        </p:spPr>
      </p:pic>
    </p:spTree>
    <p:extLst>
      <p:ext uri="{BB962C8B-B14F-4D97-AF65-F5344CB8AC3E}">
        <p14:creationId xmlns:p14="http://schemas.microsoft.com/office/powerpoint/2010/main" val="3684735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09504E-5BFD-0543-BDF7-8BD06EFD8E36}"/>
              </a:ext>
            </a:extLst>
          </p:cNvPr>
          <p:cNvSpPr/>
          <p:nvPr/>
        </p:nvSpPr>
        <p:spPr>
          <a:xfrm>
            <a:off x="0" y="413359"/>
            <a:ext cx="5924811" cy="15782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75434-016A-064F-B327-73DD03B17306}"/>
              </a:ext>
            </a:extLst>
          </p:cNvPr>
          <p:cNvSpPr>
            <a:spLocks noGrp="1"/>
          </p:cNvSpPr>
          <p:nvPr>
            <p:ph type="title"/>
          </p:nvPr>
        </p:nvSpPr>
        <p:spPr>
          <a:xfrm>
            <a:off x="271669" y="836111"/>
            <a:ext cx="5381472" cy="732773"/>
          </a:xfrm>
        </p:spPr>
        <p:txBody>
          <a:bodyPr>
            <a:normAutofit/>
          </a:bodyPr>
          <a:lstStyle/>
          <a:p>
            <a:r>
              <a:rPr lang="en-US" sz="3600" b="1" dirty="0">
                <a:latin typeface="Gotham Medium" pitchFamily="2" charset="0"/>
              </a:rPr>
              <a:t>PUBLIC</a:t>
            </a:r>
          </a:p>
        </p:txBody>
      </p:sp>
      <p:sp>
        <p:nvSpPr>
          <p:cNvPr id="4" name="Text Placeholder 3">
            <a:extLst>
              <a:ext uri="{FF2B5EF4-FFF2-40B4-BE49-F238E27FC236}">
                <a16:creationId xmlns:a16="http://schemas.microsoft.com/office/drawing/2014/main" id="{65D0D226-2414-5F4A-AD19-9DD2F16D47AB}"/>
              </a:ext>
            </a:extLst>
          </p:cNvPr>
          <p:cNvSpPr>
            <a:spLocks noGrp="1"/>
          </p:cNvSpPr>
          <p:nvPr>
            <p:ph type="body" sz="half" idx="2"/>
          </p:nvPr>
        </p:nvSpPr>
        <p:spPr>
          <a:xfrm>
            <a:off x="839788" y="2223836"/>
            <a:ext cx="4746820" cy="4340813"/>
          </a:xfrm>
        </p:spPr>
        <p:txBody>
          <a:bodyPr>
            <a:noAutofit/>
          </a:bodyPr>
          <a:lstStyle/>
          <a:p>
            <a:r>
              <a:rPr lang="en-US" sz="2200" dirty="0">
                <a:latin typeface="MillerText" pitchFamily="2" charset="77"/>
              </a:rPr>
              <a:t>Can people see when others are using our product or engaging in our desired behavior? </a:t>
            </a:r>
          </a:p>
          <a:p>
            <a:endParaRPr lang="en-US" sz="2200" dirty="0">
              <a:latin typeface="MillerText" pitchFamily="2" charset="77"/>
            </a:endParaRPr>
          </a:p>
          <a:p>
            <a:r>
              <a:rPr lang="en-US" sz="2200" dirty="0">
                <a:latin typeface="MillerText" pitchFamily="2" charset="77"/>
              </a:rPr>
              <a:t>The famous phrase </a:t>
            </a:r>
            <a:r>
              <a:rPr lang="en-US" sz="2200" b="1" dirty="0">
                <a:latin typeface="MillerText" pitchFamily="2" charset="77"/>
              </a:rPr>
              <a:t>“Monkey see, monkey do” </a:t>
            </a:r>
            <a:r>
              <a:rPr lang="en-US" sz="2200" dirty="0">
                <a:latin typeface="MillerText" pitchFamily="2" charset="77"/>
              </a:rPr>
              <a:t>captures more than just the human tendency to imitate.</a:t>
            </a:r>
          </a:p>
          <a:p>
            <a:endParaRPr lang="en-US" sz="2200" dirty="0">
              <a:latin typeface="MillerText" pitchFamily="2" charset="77"/>
            </a:endParaRPr>
          </a:p>
          <a:p>
            <a:r>
              <a:rPr lang="en-US" sz="2200" dirty="0">
                <a:latin typeface="MillerText" pitchFamily="2" charset="77"/>
              </a:rPr>
              <a:t>People imitate those around them. They do so because other people’s choices provide information and help solve uncertainty. This phenomenon is called </a:t>
            </a:r>
            <a:r>
              <a:rPr lang="en-US" sz="2200" b="1" dirty="0">
                <a:latin typeface="MillerText" pitchFamily="2" charset="77"/>
              </a:rPr>
              <a:t>social proof.</a:t>
            </a:r>
          </a:p>
        </p:txBody>
      </p:sp>
      <p:sp>
        <p:nvSpPr>
          <p:cNvPr id="10" name="TextBox 9">
            <a:extLst>
              <a:ext uri="{FF2B5EF4-FFF2-40B4-BE49-F238E27FC236}">
                <a16:creationId xmlns:a16="http://schemas.microsoft.com/office/drawing/2014/main" id="{2C4A3EDF-98DF-414F-8292-A163372D1EFA}"/>
              </a:ext>
            </a:extLst>
          </p:cNvPr>
          <p:cNvSpPr txBox="1"/>
          <p:nvPr/>
        </p:nvSpPr>
        <p:spPr>
          <a:xfrm>
            <a:off x="6457168" y="602332"/>
            <a:ext cx="5475644" cy="1631216"/>
          </a:xfrm>
          <a:prstGeom prst="rect">
            <a:avLst/>
          </a:prstGeom>
          <a:noFill/>
        </p:spPr>
        <p:txBody>
          <a:bodyPr wrap="square" rtlCol="0">
            <a:spAutoFit/>
          </a:bodyPr>
          <a:lstStyle/>
          <a:p>
            <a:r>
              <a:rPr lang="en-US" sz="2000" i="1" dirty="0">
                <a:latin typeface="MillerText" pitchFamily="2" charset="77"/>
              </a:rPr>
              <a:t>“We need to design products and initiatives that</a:t>
            </a:r>
          </a:p>
          <a:p>
            <a:r>
              <a:rPr lang="en-US" sz="2000" i="1" dirty="0">
                <a:latin typeface="MillerText" pitchFamily="2" charset="77"/>
              </a:rPr>
              <a:t>advertise themselves and create behavioral residue that sticks around even after</a:t>
            </a:r>
          </a:p>
          <a:p>
            <a:r>
              <a:rPr lang="en-US" sz="2000" i="1" dirty="0">
                <a:latin typeface="MillerText" pitchFamily="2" charset="77"/>
              </a:rPr>
              <a:t>people have bought the product or espoused the idea.”</a:t>
            </a:r>
          </a:p>
        </p:txBody>
      </p:sp>
      <p:pic>
        <p:nvPicPr>
          <p:cNvPr id="9" name="Content Placeholder 8" descr="A picture containing logo&#10;&#10;Description automatically generated">
            <a:extLst>
              <a:ext uri="{FF2B5EF4-FFF2-40B4-BE49-F238E27FC236}">
                <a16:creationId xmlns:a16="http://schemas.microsoft.com/office/drawing/2014/main" id="{4EA53804-984C-4F44-B439-98C4FE62A568}"/>
              </a:ext>
            </a:extLst>
          </p:cNvPr>
          <p:cNvPicPr>
            <a:picLocks noGrp="1" noChangeAspect="1"/>
          </p:cNvPicPr>
          <p:nvPr>
            <p:ph idx="1"/>
          </p:nvPr>
        </p:nvPicPr>
        <p:blipFill>
          <a:blip r:embed="rId3"/>
          <a:stretch>
            <a:fillRect/>
          </a:stretch>
        </p:blipFill>
        <p:spPr>
          <a:xfrm>
            <a:off x="6728101" y="2233548"/>
            <a:ext cx="4746820" cy="4439914"/>
          </a:xfrm>
        </p:spPr>
      </p:pic>
    </p:spTree>
    <p:extLst>
      <p:ext uri="{BB962C8B-B14F-4D97-AF65-F5344CB8AC3E}">
        <p14:creationId xmlns:p14="http://schemas.microsoft.com/office/powerpoint/2010/main" val="1471199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09504E-5BFD-0543-BDF7-8BD06EFD8E36}"/>
              </a:ext>
            </a:extLst>
          </p:cNvPr>
          <p:cNvSpPr/>
          <p:nvPr/>
        </p:nvSpPr>
        <p:spPr>
          <a:xfrm>
            <a:off x="0" y="413359"/>
            <a:ext cx="5924811" cy="15782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75434-016A-064F-B327-73DD03B17306}"/>
              </a:ext>
            </a:extLst>
          </p:cNvPr>
          <p:cNvSpPr>
            <a:spLocks noGrp="1"/>
          </p:cNvSpPr>
          <p:nvPr>
            <p:ph type="title"/>
          </p:nvPr>
        </p:nvSpPr>
        <p:spPr>
          <a:xfrm>
            <a:off x="271669" y="836111"/>
            <a:ext cx="5381472" cy="732773"/>
          </a:xfrm>
        </p:spPr>
        <p:txBody>
          <a:bodyPr>
            <a:normAutofit/>
          </a:bodyPr>
          <a:lstStyle/>
          <a:p>
            <a:r>
              <a:rPr lang="en-US" sz="3600" b="1" dirty="0">
                <a:latin typeface="Gotham Medium" pitchFamily="2" charset="0"/>
              </a:rPr>
              <a:t>PRACTICAL VALUE</a:t>
            </a:r>
          </a:p>
        </p:txBody>
      </p:sp>
      <p:sp>
        <p:nvSpPr>
          <p:cNvPr id="4" name="Text Placeholder 3">
            <a:extLst>
              <a:ext uri="{FF2B5EF4-FFF2-40B4-BE49-F238E27FC236}">
                <a16:creationId xmlns:a16="http://schemas.microsoft.com/office/drawing/2014/main" id="{65D0D226-2414-5F4A-AD19-9DD2F16D47AB}"/>
              </a:ext>
            </a:extLst>
          </p:cNvPr>
          <p:cNvSpPr>
            <a:spLocks noGrp="1"/>
          </p:cNvSpPr>
          <p:nvPr>
            <p:ph type="body" sz="half" idx="2"/>
          </p:nvPr>
        </p:nvSpPr>
        <p:spPr>
          <a:xfrm>
            <a:off x="839788" y="2223836"/>
            <a:ext cx="4746820" cy="4340813"/>
          </a:xfrm>
        </p:spPr>
        <p:txBody>
          <a:bodyPr>
            <a:noAutofit/>
          </a:bodyPr>
          <a:lstStyle/>
          <a:p>
            <a:r>
              <a:rPr lang="en-US" sz="2200" dirty="0">
                <a:latin typeface="MillerText" pitchFamily="2" charset="77"/>
              </a:rPr>
              <a:t>How can we craft content that seems useful? </a:t>
            </a:r>
          </a:p>
          <a:p>
            <a:endParaRPr lang="en-US" sz="2200" dirty="0">
              <a:latin typeface="MillerText" pitchFamily="2" charset="77"/>
            </a:endParaRPr>
          </a:p>
          <a:p>
            <a:r>
              <a:rPr lang="en-US" sz="2200" dirty="0">
                <a:latin typeface="MillerText" pitchFamily="2" charset="77"/>
              </a:rPr>
              <a:t>People like to help others, so if we can show them how our products or ideas will save time, improve health, or save money, they’ll spread the word.</a:t>
            </a:r>
            <a:endParaRPr lang="en-US" sz="2200" b="1" dirty="0">
              <a:latin typeface="MillerText" pitchFamily="2" charset="77"/>
            </a:endParaRPr>
          </a:p>
        </p:txBody>
      </p:sp>
      <p:sp>
        <p:nvSpPr>
          <p:cNvPr id="10" name="TextBox 9">
            <a:extLst>
              <a:ext uri="{FF2B5EF4-FFF2-40B4-BE49-F238E27FC236}">
                <a16:creationId xmlns:a16="http://schemas.microsoft.com/office/drawing/2014/main" id="{2C4A3EDF-98DF-414F-8292-A163372D1EFA}"/>
              </a:ext>
            </a:extLst>
          </p:cNvPr>
          <p:cNvSpPr txBox="1"/>
          <p:nvPr/>
        </p:nvSpPr>
        <p:spPr>
          <a:xfrm>
            <a:off x="6195743" y="602332"/>
            <a:ext cx="5995520" cy="1323439"/>
          </a:xfrm>
          <a:prstGeom prst="rect">
            <a:avLst/>
          </a:prstGeom>
          <a:noFill/>
        </p:spPr>
        <p:txBody>
          <a:bodyPr wrap="square" rtlCol="0">
            <a:spAutoFit/>
          </a:bodyPr>
          <a:lstStyle/>
          <a:p>
            <a:r>
              <a:rPr lang="en-US" sz="2000" i="1" dirty="0">
                <a:latin typeface="MillerText" pitchFamily="2" charset="77"/>
              </a:rPr>
              <a:t>“We need to understand what makes something seem like a particularly good deal. We need to highlight</a:t>
            </a:r>
          </a:p>
          <a:p>
            <a:r>
              <a:rPr lang="en-US" sz="2000" i="1" dirty="0">
                <a:latin typeface="MillerText" pitchFamily="2" charset="77"/>
              </a:rPr>
              <a:t>the incredible value of what we offer—monetarily and otherwise.”</a:t>
            </a:r>
          </a:p>
        </p:txBody>
      </p:sp>
      <p:pic>
        <p:nvPicPr>
          <p:cNvPr id="8" name="Content Placeholder 7">
            <a:extLst>
              <a:ext uri="{FF2B5EF4-FFF2-40B4-BE49-F238E27FC236}">
                <a16:creationId xmlns:a16="http://schemas.microsoft.com/office/drawing/2014/main" id="{8FC2667F-2C51-E34A-810C-6587E15929DE}"/>
              </a:ext>
            </a:extLst>
          </p:cNvPr>
          <p:cNvPicPr>
            <a:picLocks noGrp="1" noChangeAspect="1"/>
          </p:cNvPicPr>
          <p:nvPr>
            <p:ph idx="1"/>
          </p:nvPr>
        </p:nvPicPr>
        <p:blipFill>
          <a:blip r:embed="rId3"/>
          <a:stretch>
            <a:fillRect/>
          </a:stretch>
        </p:blipFill>
        <p:spPr>
          <a:xfrm>
            <a:off x="5981065" y="2533654"/>
            <a:ext cx="5995520" cy="4205813"/>
          </a:xfrm>
        </p:spPr>
      </p:pic>
    </p:spTree>
    <p:extLst>
      <p:ext uri="{BB962C8B-B14F-4D97-AF65-F5344CB8AC3E}">
        <p14:creationId xmlns:p14="http://schemas.microsoft.com/office/powerpoint/2010/main" val="868747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25E254-09C6-7347-8A17-71A563BA171F}"/>
              </a:ext>
            </a:extLst>
          </p:cNvPr>
          <p:cNvSpPr/>
          <p:nvPr/>
        </p:nvSpPr>
        <p:spPr>
          <a:xfrm>
            <a:off x="0" y="1"/>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FB4AD-C410-2440-949F-832FEBE35948}"/>
              </a:ext>
            </a:extLst>
          </p:cNvPr>
          <p:cNvSpPr>
            <a:spLocks noGrp="1"/>
          </p:cNvSpPr>
          <p:nvPr>
            <p:ph type="title"/>
          </p:nvPr>
        </p:nvSpPr>
        <p:spPr>
          <a:xfrm>
            <a:off x="838200" y="791010"/>
            <a:ext cx="10515600" cy="1751774"/>
          </a:xfrm>
        </p:spPr>
        <p:txBody>
          <a:bodyPr>
            <a:normAutofit/>
          </a:bodyPr>
          <a:lstStyle/>
          <a:p>
            <a:pPr algn="ctr"/>
            <a:r>
              <a:rPr lang="en-US" sz="5400" b="1" dirty="0">
                <a:latin typeface="Gotham Medium" pitchFamily="2" charset="0"/>
              </a:rPr>
              <a:t>PRACTICAL VALUE: HOW TO ACHIEVE IT?</a:t>
            </a:r>
          </a:p>
        </p:txBody>
      </p:sp>
      <p:sp>
        <p:nvSpPr>
          <p:cNvPr id="4" name="TextBox 3">
            <a:extLst>
              <a:ext uri="{FF2B5EF4-FFF2-40B4-BE49-F238E27FC236}">
                <a16:creationId xmlns:a16="http://schemas.microsoft.com/office/drawing/2014/main" id="{E3C24786-8CE7-2B4D-AB4B-16B19169F9F6}"/>
              </a:ext>
            </a:extLst>
          </p:cNvPr>
          <p:cNvSpPr txBox="1"/>
          <p:nvPr/>
        </p:nvSpPr>
        <p:spPr>
          <a:xfrm>
            <a:off x="1072831" y="3333793"/>
            <a:ext cx="3306871" cy="1200329"/>
          </a:xfrm>
          <a:prstGeom prst="rect">
            <a:avLst/>
          </a:prstGeom>
          <a:noFill/>
        </p:spPr>
        <p:txBody>
          <a:bodyPr wrap="square" rtlCol="0">
            <a:spAutoFit/>
          </a:bodyPr>
          <a:lstStyle/>
          <a:p>
            <a:pPr algn="ctr"/>
            <a:r>
              <a:rPr lang="en-US" sz="3600" dirty="0">
                <a:latin typeface="MillerText" pitchFamily="2" charset="77"/>
              </a:rPr>
              <a:t>1. Saving a couple of bucks</a:t>
            </a:r>
          </a:p>
        </p:txBody>
      </p:sp>
      <p:sp>
        <p:nvSpPr>
          <p:cNvPr id="5" name="TextBox 4">
            <a:extLst>
              <a:ext uri="{FF2B5EF4-FFF2-40B4-BE49-F238E27FC236}">
                <a16:creationId xmlns:a16="http://schemas.microsoft.com/office/drawing/2014/main" id="{57E64D7F-654A-424A-A3FA-E5188A712B1C}"/>
              </a:ext>
            </a:extLst>
          </p:cNvPr>
          <p:cNvSpPr txBox="1"/>
          <p:nvPr/>
        </p:nvSpPr>
        <p:spPr>
          <a:xfrm>
            <a:off x="4425631" y="3333793"/>
            <a:ext cx="3306871" cy="1754326"/>
          </a:xfrm>
          <a:prstGeom prst="rect">
            <a:avLst/>
          </a:prstGeom>
          <a:noFill/>
        </p:spPr>
        <p:txBody>
          <a:bodyPr wrap="square" rtlCol="0">
            <a:spAutoFit/>
          </a:bodyPr>
          <a:lstStyle/>
          <a:p>
            <a:pPr algn="ctr"/>
            <a:r>
              <a:rPr lang="en-US" sz="3600" dirty="0">
                <a:latin typeface="MillerText" pitchFamily="2" charset="77"/>
              </a:rPr>
              <a:t>2. Highlighting incredible value</a:t>
            </a:r>
          </a:p>
        </p:txBody>
      </p:sp>
      <p:sp>
        <p:nvSpPr>
          <p:cNvPr id="6" name="TextBox 5">
            <a:extLst>
              <a:ext uri="{FF2B5EF4-FFF2-40B4-BE49-F238E27FC236}">
                <a16:creationId xmlns:a16="http://schemas.microsoft.com/office/drawing/2014/main" id="{8C77893D-11BF-DB40-9F6F-84D6685738D7}"/>
              </a:ext>
            </a:extLst>
          </p:cNvPr>
          <p:cNvSpPr txBox="1"/>
          <p:nvPr/>
        </p:nvSpPr>
        <p:spPr>
          <a:xfrm>
            <a:off x="7926655" y="3333793"/>
            <a:ext cx="3306871" cy="1200329"/>
          </a:xfrm>
          <a:prstGeom prst="rect">
            <a:avLst/>
          </a:prstGeom>
          <a:noFill/>
        </p:spPr>
        <p:txBody>
          <a:bodyPr wrap="square" rtlCol="0">
            <a:spAutoFit/>
          </a:bodyPr>
          <a:lstStyle/>
          <a:p>
            <a:pPr algn="ctr"/>
            <a:r>
              <a:rPr lang="en-US" sz="3600" dirty="0">
                <a:latin typeface="MillerText" pitchFamily="2" charset="77"/>
              </a:rPr>
              <a:t>3. Help people achieve goals</a:t>
            </a:r>
          </a:p>
        </p:txBody>
      </p:sp>
    </p:spTree>
    <p:extLst>
      <p:ext uri="{BB962C8B-B14F-4D97-AF65-F5344CB8AC3E}">
        <p14:creationId xmlns:p14="http://schemas.microsoft.com/office/powerpoint/2010/main" val="235844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09504E-5BFD-0543-BDF7-8BD06EFD8E36}"/>
              </a:ext>
            </a:extLst>
          </p:cNvPr>
          <p:cNvSpPr/>
          <p:nvPr/>
        </p:nvSpPr>
        <p:spPr>
          <a:xfrm>
            <a:off x="0" y="413359"/>
            <a:ext cx="5924811" cy="15782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75434-016A-064F-B327-73DD03B17306}"/>
              </a:ext>
            </a:extLst>
          </p:cNvPr>
          <p:cNvSpPr>
            <a:spLocks noGrp="1"/>
          </p:cNvSpPr>
          <p:nvPr>
            <p:ph type="title"/>
          </p:nvPr>
        </p:nvSpPr>
        <p:spPr>
          <a:xfrm>
            <a:off x="271669" y="836111"/>
            <a:ext cx="5381472" cy="732773"/>
          </a:xfrm>
        </p:spPr>
        <p:txBody>
          <a:bodyPr>
            <a:normAutofit/>
          </a:bodyPr>
          <a:lstStyle/>
          <a:p>
            <a:r>
              <a:rPr lang="en-US" sz="3600" b="1" dirty="0">
                <a:latin typeface="Gotham Medium" pitchFamily="2" charset="0"/>
              </a:rPr>
              <a:t>STORIES</a:t>
            </a:r>
          </a:p>
        </p:txBody>
      </p:sp>
      <p:sp>
        <p:nvSpPr>
          <p:cNvPr id="4" name="Text Placeholder 3">
            <a:extLst>
              <a:ext uri="{FF2B5EF4-FFF2-40B4-BE49-F238E27FC236}">
                <a16:creationId xmlns:a16="http://schemas.microsoft.com/office/drawing/2014/main" id="{65D0D226-2414-5F4A-AD19-9DD2F16D47AB}"/>
              </a:ext>
            </a:extLst>
          </p:cNvPr>
          <p:cNvSpPr>
            <a:spLocks noGrp="1"/>
          </p:cNvSpPr>
          <p:nvPr>
            <p:ph type="body" sz="half" idx="2"/>
          </p:nvPr>
        </p:nvSpPr>
        <p:spPr>
          <a:xfrm>
            <a:off x="839788" y="2223836"/>
            <a:ext cx="4746820" cy="4340813"/>
          </a:xfrm>
        </p:spPr>
        <p:txBody>
          <a:bodyPr>
            <a:noAutofit/>
          </a:bodyPr>
          <a:lstStyle/>
          <a:p>
            <a:r>
              <a:rPr lang="en-US" sz="2200" dirty="0">
                <a:latin typeface="MillerText" pitchFamily="2" charset="77"/>
              </a:rPr>
              <a:t>People don’t just share information, they tell stories.</a:t>
            </a:r>
          </a:p>
          <a:p>
            <a:endParaRPr lang="en-US" sz="2200" dirty="0">
              <a:latin typeface="MillerText" pitchFamily="2" charset="77"/>
            </a:endParaRPr>
          </a:p>
          <a:p>
            <a:r>
              <a:rPr lang="en-US" sz="2200" dirty="0">
                <a:latin typeface="MillerText" pitchFamily="2" charset="77"/>
              </a:rPr>
              <a:t>Stories make it easier to share information. They even make lessons more relatable.</a:t>
            </a:r>
          </a:p>
          <a:p>
            <a:endParaRPr lang="en-US" sz="2200" b="1" dirty="0">
              <a:latin typeface="MillerText" pitchFamily="2" charset="77"/>
            </a:endParaRPr>
          </a:p>
          <a:p>
            <a:r>
              <a:rPr lang="en-US" sz="2200" b="1" dirty="0">
                <a:latin typeface="MillerText" pitchFamily="2" charset="77"/>
              </a:rPr>
              <a:t>Stories are the original form of entertainment.</a:t>
            </a:r>
          </a:p>
        </p:txBody>
      </p:sp>
      <p:sp>
        <p:nvSpPr>
          <p:cNvPr id="10" name="TextBox 9">
            <a:extLst>
              <a:ext uri="{FF2B5EF4-FFF2-40B4-BE49-F238E27FC236}">
                <a16:creationId xmlns:a16="http://schemas.microsoft.com/office/drawing/2014/main" id="{2C4A3EDF-98DF-414F-8292-A163372D1EFA}"/>
              </a:ext>
            </a:extLst>
          </p:cNvPr>
          <p:cNvSpPr txBox="1"/>
          <p:nvPr/>
        </p:nvSpPr>
        <p:spPr>
          <a:xfrm>
            <a:off x="6195743" y="602332"/>
            <a:ext cx="5995520" cy="1323439"/>
          </a:xfrm>
          <a:prstGeom prst="rect">
            <a:avLst/>
          </a:prstGeom>
          <a:noFill/>
        </p:spPr>
        <p:txBody>
          <a:bodyPr wrap="square" rtlCol="0">
            <a:spAutoFit/>
          </a:bodyPr>
          <a:lstStyle/>
          <a:p>
            <a:r>
              <a:rPr lang="en-US" sz="2000" i="1" dirty="0">
                <a:latin typeface="MillerText" pitchFamily="2" charset="77"/>
              </a:rPr>
              <a:t>“Narratives are inherently more engrossing than basic facts. They have a beginning, middle, and end. If people get sucked in early, they’ll stay for the conclusion.”</a:t>
            </a:r>
          </a:p>
        </p:txBody>
      </p:sp>
      <p:pic>
        <p:nvPicPr>
          <p:cNvPr id="9" name="Content Placeholder 8" descr="A picture containing text, cake, indoor, flower&#10;&#10;Description automatically generated">
            <a:extLst>
              <a:ext uri="{FF2B5EF4-FFF2-40B4-BE49-F238E27FC236}">
                <a16:creationId xmlns:a16="http://schemas.microsoft.com/office/drawing/2014/main" id="{98501D8C-3471-7F47-ABF6-EE9C97EB308F}"/>
              </a:ext>
            </a:extLst>
          </p:cNvPr>
          <p:cNvPicPr>
            <a:picLocks noGrp="1" noChangeAspect="1"/>
          </p:cNvPicPr>
          <p:nvPr>
            <p:ph idx="1"/>
          </p:nvPr>
        </p:nvPicPr>
        <p:blipFill>
          <a:blip r:embed="rId3"/>
          <a:stretch>
            <a:fillRect/>
          </a:stretch>
        </p:blipFill>
        <p:spPr>
          <a:xfrm>
            <a:off x="7147261" y="2141072"/>
            <a:ext cx="3662556" cy="4716928"/>
          </a:xfrm>
        </p:spPr>
      </p:pic>
    </p:spTree>
    <p:extLst>
      <p:ext uri="{BB962C8B-B14F-4D97-AF65-F5344CB8AC3E}">
        <p14:creationId xmlns:p14="http://schemas.microsoft.com/office/powerpoint/2010/main" val="199767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6F58A1-C3EE-3B4F-91A9-737FD74A5311}"/>
              </a:ext>
            </a:extLst>
          </p:cNvPr>
          <p:cNvSpPr/>
          <p:nvPr/>
        </p:nvSpPr>
        <p:spPr>
          <a:xfrm>
            <a:off x="0" y="413359"/>
            <a:ext cx="12192000" cy="15782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17C725-130A-874B-8DDC-EADC7DC14F50}"/>
              </a:ext>
            </a:extLst>
          </p:cNvPr>
          <p:cNvSpPr>
            <a:spLocks noGrp="1"/>
          </p:cNvSpPr>
          <p:nvPr>
            <p:ph sz="half" idx="1"/>
          </p:nvPr>
        </p:nvSpPr>
        <p:spPr>
          <a:xfrm>
            <a:off x="838200" y="914399"/>
            <a:ext cx="5111663" cy="5500558"/>
          </a:xfrm>
        </p:spPr>
        <p:txBody>
          <a:bodyPr>
            <a:normAutofit/>
          </a:bodyPr>
          <a:lstStyle/>
          <a:p>
            <a:pPr marL="0" indent="0">
              <a:buNone/>
            </a:pPr>
            <a:r>
              <a:rPr lang="en-US" sz="4000" b="1" dirty="0">
                <a:latin typeface="Gotham Medium" pitchFamily="2" charset="0"/>
              </a:rPr>
              <a:t>SHORT SUMMARY</a:t>
            </a:r>
          </a:p>
          <a:p>
            <a:pPr marL="0" indent="0">
              <a:buNone/>
            </a:pPr>
            <a:endParaRPr lang="en-US" dirty="0"/>
          </a:p>
          <a:p>
            <a:pPr marL="0" indent="0">
              <a:buNone/>
            </a:pPr>
            <a:endParaRPr lang="en-US" sz="2200" dirty="0">
              <a:latin typeface="MillerText" pitchFamily="2" charset="77"/>
            </a:endParaRPr>
          </a:p>
          <a:p>
            <a:pPr marL="0" indent="0">
              <a:buNone/>
            </a:pPr>
            <a:r>
              <a:rPr lang="en-US" sz="2200" dirty="0">
                <a:latin typeface="MillerText" pitchFamily="2" charset="77"/>
              </a:rPr>
              <a:t>Contagious by Jonah Berger explains why things catch on. </a:t>
            </a:r>
            <a:r>
              <a:rPr lang="en-US" sz="2200" b="1" dirty="0">
                <a:latin typeface="MillerText" pitchFamily="2" charset="77"/>
              </a:rPr>
              <a:t>It answers the question of why some products, services, commercials, and ideas go viral.</a:t>
            </a:r>
            <a:r>
              <a:rPr lang="en-US" sz="2200" dirty="0">
                <a:latin typeface="MillerText" pitchFamily="2" charset="77"/>
              </a:rPr>
              <a:t> Some of the reasons explored include word of mouth, practical value, and the power of stories. </a:t>
            </a:r>
          </a:p>
          <a:p>
            <a:pPr marL="0" indent="0">
              <a:buNone/>
            </a:pPr>
            <a:endParaRPr lang="en-US" sz="2200" dirty="0">
              <a:latin typeface="MillerText" pitchFamily="2" charset="77"/>
            </a:endParaRPr>
          </a:p>
          <a:p>
            <a:pPr marL="0" indent="0">
              <a:buNone/>
            </a:pPr>
            <a:r>
              <a:rPr lang="en-US" sz="2200" dirty="0">
                <a:latin typeface="MillerText" pitchFamily="2" charset="77"/>
              </a:rPr>
              <a:t>A good book with lots of practical examples and explanations of viral phenomena.</a:t>
            </a:r>
          </a:p>
        </p:txBody>
      </p:sp>
      <p:sp>
        <p:nvSpPr>
          <p:cNvPr id="4" name="Content Placeholder 3">
            <a:extLst>
              <a:ext uri="{FF2B5EF4-FFF2-40B4-BE49-F238E27FC236}">
                <a16:creationId xmlns:a16="http://schemas.microsoft.com/office/drawing/2014/main" id="{85BF2599-18F9-6748-8687-8D98B3CAE80B}"/>
              </a:ext>
            </a:extLst>
          </p:cNvPr>
          <p:cNvSpPr>
            <a:spLocks noGrp="1"/>
          </p:cNvSpPr>
          <p:nvPr>
            <p:ph sz="half" idx="2"/>
          </p:nvPr>
        </p:nvSpPr>
        <p:spPr>
          <a:xfrm>
            <a:off x="6417503" y="994187"/>
            <a:ext cx="5469697" cy="5375297"/>
          </a:xfrm>
        </p:spPr>
        <p:txBody>
          <a:bodyPr>
            <a:normAutofit/>
          </a:bodyPr>
          <a:lstStyle/>
          <a:p>
            <a:pPr marL="0" indent="0">
              <a:buNone/>
            </a:pPr>
            <a:r>
              <a:rPr lang="en-US" sz="3600" b="1" dirty="0">
                <a:latin typeface="Gotham Medium" pitchFamily="2" charset="0"/>
              </a:rPr>
              <a:t>ABOUT THE AUTHOR</a:t>
            </a:r>
          </a:p>
          <a:p>
            <a:pPr marL="0" indent="0">
              <a:buNone/>
            </a:pPr>
            <a:endParaRPr lang="en-US" dirty="0"/>
          </a:p>
          <a:p>
            <a:pPr marL="0" indent="0">
              <a:buNone/>
            </a:pPr>
            <a:endParaRPr lang="en-US" sz="2400" dirty="0">
              <a:latin typeface="MillerText" pitchFamily="2" charset="77"/>
            </a:endParaRPr>
          </a:p>
          <a:p>
            <a:pPr marL="0" indent="0">
              <a:buNone/>
            </a:pPr>
            <a:r>
              <a:rPr lang="en-US" sz="2400" dirty="0">
                <a:latin typeface="MillerText" pitchFamily="2" charset="77"/>
              </a:rPr>
              <a:t>Jonah Berger is a professor at the Wharton School of the University of Pennsylvania, internationally bestselling author, and a world-renowned expert on change, word of mouth, viral marketing, social influence, and how products, ideas, and behaviors catch on. </a:t>
            </a:r>
          </a:p>
        </p:txBody>
      </p:sp>
    </p:spTree>
    <p:extLst>
      <p:ext uri="{BB962C8B-B14F-4D97-AF65-F5344CB8AC3E}">
        <p14:creationId xmlns:p14="http://schemas.microsoft.com/office/powerpoint/2010/main" val="1080173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EFBD4B-0895-AD4D-ADF2-4AE07CE24480}"/>
              </a:ext>
            </a:extLst>
          </p:cNvPr>
          <p:cNvPicPr>
            <a:picLocks noChangeAspect="1"/>
          </p:cNvPicPr>
          <p:nvPr/>
        </p:nvPicPr>
        <p:blipFill>
          <a:blip r:embed="rId2"/>
          <a:stretch>
            <a:fillRect/>
          </a:stretch>
        </p:blipFill>
        <p:spPr>
          <a:xfrm>
            <a:off x="608816" y="459650"/>
            <a:ext cx="10689660" cy="5938700"/>
          </a:xfrm>
          <a:prstGeom prst="rect">
            <a:avLst/>
          </a:prstGeom>
        </p:spPr>
      </p:pic>
    </p:spTree>
    <p:extLst>
      <p:ext uri="{BB962C8B-B14F-4D97-AF65-F5344CB8AC3E}">
        <p14:creationId xmlns:p14="http://schemas.microsoft.com/office/powerpoint/2010/main" val="122638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09504E-5BFD-0543-BDF7-8BD06EFD8E36}"/>
              </a:ext>
            </a:extLst>
          </p:cNvPr>
          <p:cNvSpPr/>
          <p:nvPr/>
        </p:nvSpPr>
        <p:spPr>
          <a:xfrm>
            <a:off x="0" y="413359"/>
            <a:ext cx="5924811" cy="15782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75434-016A-064F-B327-73DD03B17306}"/>
              </a:ext>
            </a:extLst>
          </p:cNvPr>
          <p:cNvSpPr>
            <a:spLocks noGrp="1"/>
          </p:cNvSpPr>
          <p:nvPr>
            <p:ph type="title"/>
          </p:nvPr>
        </p:nvSpPr>
        <p:spPr>
          <a:xfrm>
            <a:off x="271669" y="836111"/>
            <a:ext cx="5381472" cy="732773"/>
          </a:xfrm>
        </p:spPr>
        <p:txBody>
          <a:bodyPr>
            <a:normAutofit/>
          </a:bodyPr>
          <a:lstStyle/>
          <a:p>
            <a:r>
              <a:rPr lang="en-US" sz="3600" b="1" dirty="0">
                <a:latin typeface="Gotham Medium" pitchFamily="2" charset="0"/>
              </a:rPr>
              <a:t>SOCIAL CURRENCY</a:t>
            </a:r>
          </a:p>
        </p:txBody>
      </p:sp>
      <p:pic>
        <p:nvPicPr>
          <p:cNvPr id="6" name="Content Placeholder 5">
            <a:extLst>
              <a:ext uri="{FF2B5EF4-FFF2-40B4-BE49-F238E27FC236}">
                <a16:creationId xmlns:a16="http://schemas.microsoft.com/office/drawing/2014/main" id="{1572286C-33E6-B14E-BCB8-AAC01E25A854}"/>
              </a:ext>
            </a:extLst>
          </p:cNvPr>
          <p:cNvPicPr>
            <a:picLocks noGrp="1" noChangeAspect="1"/>
          </p:cNvPicPr>
          <p:nvPr>
            <p:ph idx="1"/>
          </p:nvPr>
        </p:nvPicPr>
        <p:blipFill>
          <a:blip r:embed="rId2"/>
          <a:stretch>
            <a:fillRect/>
          </a:stretch>
        </p:blipFill>
        <p:spPr>
          <a:xfrm>
            <a:off x="6308942" y="2470706"/>
            <a:ext cx="5623870" cy="4212474"/>
          </a:xfrm>
        </p:spPr>
      </p:pic>
      <p:sp>
        <p:nvSpPr>
          <p:cNvPr id="4" name="Text Placeholder 3">
            <a:extLst>
              <a:ext uri="{FF2B5EF4-FFF2-40B4-BE49-F238E27FC236}">
                <a16:creationId xmlns:a16="http://schemas.microsoft.com/office/drawing/2014/main" id="{65D0D226-2414-5F4A-AD19-9DD2F16D47AB}"/>
              </a:ext>
            </a:extLst>
          </p:cNvPr>
          <p:cNvSpPr>
            <a:spLocks noGrp="1"/>
          </p:cNvSpPr>
          <p:nvPr>
            <p:ph type="body" sz="half" idx="2"/>
          </p:nvPr>
        </p:nvSpPr>
        <p:spPr>
          <a:xfrm>
            <a:off x="839788" y="2342367"/>
            <a:ext cx="4746820" cy="4340813"/>
          </a:xfrm>
        </p:spPr>
        <p:txBody>
          <a:bodyPr>
            <a:normAutofit/>
          </a:bodyPr>
          <a:lstStyle/>
          <a:p>
            <a:r>
              <a:rPr lang="en-US" sz="2400" dirty="0">
                <a:latin typeface="MillerText" pitchFamily="2" charset="77"/>
              </a:rPr>
              <a:t>How does it make people look to talk about a product or idea? </a:t>
            </a:r>
          </a:p>
          <a:p>
            <a:r>
              <a:rPr lang="en-US" sz="2400" dirty="0">
                <a:latin typeface="MillerText" pitchFamily="2" charset="77"/>
              </a:rPr>
              <a:t>Most people would rather look smart than dumb, rich than poor, and cool than geeky. </a:t>
            </a:r>
          </a:p>
          <a:p>
            <a:r>
              <a:rPr lang="en-US" sz="2400" dirty="0">
                <a:latin typeface="MillerText" pitchFamily="2" charset="77"/>
              </a:rPr>
              <a:t>Just like the clothes we wear and the cars we drive, what we talk about influences how others see us. </a:t>
            </a:r>
          </a:p>
          <a:p>
            <a:endParaRPr lang="en-US" sz="2400" b="1" dirty="0">
              <a:latin typeface="MillerText" pitchFamily="2" charset="77"/>
            </a:endParaRPr>
          </a:p>
          <a:p>
            <a:r>
              <a:rPr lang="en-US" sz="2400" b="1" dirty="0">
                <a:latin typeface="MillerText" pitchFamily="2" charset="77"/>
              </a:rPr>
              <a:t>It’s social currency.</a:t>
            </a:r>
          </a:p>
        </p:txBody>
      </p:sp>
      <p:sp>
        <p:nvSpPr>
          <p:cNvPr id="8" name="TextBox 7">
            <a:extLst>
              <a:ext uri="{FF2B5EF4-FFF2-40B4-BE49-F238E27FC236}">
                <a16:creationId xmlns:a16="http://schemas.microsoft.com/office/drawing/2014/main" id="{E43A6997-6F0A-D74C-84E0-1E45BE8BEA71}"/>
              </a:ext>
            </a:extLst>
          </p:cNvPr>
          <p:cNvSpPr txBox="1"/>
          <p:nvPr/>
        </p:nvSpPr>
        <p:spPr>
          <a:xfrm>
            <a:off x="6457168" y="602332"/>
            <a:ext cx="5475644" cy="1477328"/>
          </a:xfrm>
          <a:prstGeom prst="rect">
            <a:avLst/>
          </a:prstGeom>
          <a:noFill/>
        </p:spPr>
        <p:txBody>
          <a:bodyPr wrap="square" rtlCol="0">
            <a:spAutoFit/>
          </a:bodyPr>
          <a:lstStyle/>
          <a:p>
            <a:r>
              <a:rPr lang="en-US" i="1" dirty="0">
                <a:latin typeface="MillerText" pitchFamily="2" charset="77"/>
              </a:rPr>
              <a:t>“So to get people talking, companies and organizations need to mint social currency. </a:t>
            </a:r>
            <a:r>
              <a:rPr lang="en-US" b="1" i="1" dirty="0">
                <a:latin typeface="MillerText" pitchFamily="2" charset="77"/>
              </a:rPr>
              <a:t>Give people a way to make themselves look good while promoting their products and ideas along the way</a:t>
            </a:r>
            <a:r>
              <a:rPr lang="en-US" i="1" dirty="0">
                <a:latin typeface="MillerText" pitchFamily="2" charset="77"/>
              </a:rPr>
              <a:t>.”</a:t>
            </a:r>
          </a:p>
        </p:txBody>
      </p:sp>
    </p:spTree>
    <p:extLst>
      <p:ext uri="{BB962C8B-B14F-4D97-AF65-F5344CB8AC3E}">
        <p14:creationId xmlns:p14="http://schemas.microsoft.com/office/powerpoint/2010/main" val="361443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25E254-09C6-7347-8A17-71A563BA171F}"/>
              </a:ext>
            </a:extLst>
          </p:cNvPr>
          <p:cNvSpPr/>
          <p:nvPr/>
        </p:nvSpPr>
        <p:spPr>
          <a:xfrm>
            <a:off x="0" y="1"/>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FB4AD-C410-2440-949F-832FEBE35948}"/>
              </a:ext>
            </a:extLst>
          </p:cNvPr>
          <p:cNvSpPr>
            <a:spLocks noGrp="1"/>
          </p:cNvSpPr>
          <p:nvPr>
            <p:ph type="title"/>
          </p:nvPr>
        </p:nvSpPr>
        <p:spPr>
          <a:xfrm>
            <a:off x="838200" y="791010"/>
            <a:ext cx="10515600" cy="1751774"/>
          </a:xfrm>
        </p:spPr>
        <p:txBody>
          <a:bodyPr>
            <a:normAutofit/>
          </a:bodyPr>
          <a:lstStyle/>
          <a:p>
            <a:pPr algn="ctr"/>
            <a:r>
              <a:rPr lang="en-US" sz="5400" b="1" dirty="0">
                <a:latin typeface="Gotham Medium" pitchFamily="2" charset="0"/>
              </a:rPr>
              <a:t>SOCIAL CURRENCY: HOW TO ACHIEVE IT?</a:t>
            </a:r>
          </a:p>
        </p:txBody>
      </p:sp>
      <p:sp>
        <p:nvSpPr>
          <p:cNvPr id="4" name="TextBox 3">
            <a:extLst>
              <a:ext uri="{FF2B5EF4-FFF2-40B4-BE49-F238E27FC236}">
                <a16:creationId xmlns:a16="http://schemas.microsoft.com/office/drawing/2014/main" id="{E3C24786-8CE7-2B4D-AB4B-16B19169F9F6}"/>
              </a:ext>
            </a:extLst>
          </p:cNvPr>
          <p:cNvSpPr txBox="1"/>
          <p:nvPr/>
        </p:nvSpPr>
        <p:spPr>
          <a:xfrm>
            <a:off x="1072831" y="3333793"/>
            <a:ext cx="3306871" cy="1200329"/>
          </a:xfrm>
          <a:prstGeom prst="rect">
            <a:avLst/>
          </a:prstGeom>
          <a:noFill/>
        </p:spPr>
        <p:txBody>
          <a:bodyPr wrap="square" rtlCol="0">
            <a:spAutoFit/>
          </a:bodyPr>
          <a:lstStyle/>
          <a:p>
            <a:pPr algn="ctr"/>
            <a:r>
              <a:rPr lang="en-US" sz="3600" dirty="0">
                <a:latin typeface="MillerText" pitchFamily="2" charset="77"/>
              </a:rPr>
              <a:t>1. Find inner remarkability</a:t>
            </a:r>
          </a:p>
        </p:txBody>
      </p:sp>
      <p:sp>
        <p:nvSpPr>
          <p:cNvPr id="5" name="TextBox 4">
            <a:extLst>
              <a:ext uri="{FF2B5EF4-FFF2-40B4-BE49-F238E27FC236}">
                <a16:creationId xmlns:a16="http://schemas.microsoft.com/office/drawing/2014/main" id="{57E64D7F-654A-424A-A3FA-E5188A712B1C}"/>
              </a:ext>
            </a:extLst>
          </p:cNvPr>
          <p:cNvSpPr txBox="1"/>
          <p:nvPr/>
        </p:nvSpPr>
        <p:spPr>
          <a:xfrm>
            <a:off x="4425631" y="3333793"/>
            <a:ext cx="3306871" cy="1754326"/>
          </a:xfrm>
          <a:prstGeom prst="rect">
            <a:avLst/>
          </a:prstGeom>
          <a:noFill/>
        </p:spPr>
        <p:txBody>
          <a:bodyPr wrap="square" rtlCol="0">
            <a:spAutoFit/>
          </a:bodyPr>
          <a:lstStyle/>
          <a:p>
            <a:pPr algn="ctr"/>
            <a:r>
              <a:rPr lang="en-US" sz="3600" dirty="0">
                <a:latin typeface="MillerText" pitchFamily="2" charset="77"/>
              </a:rPr>
              <a:t>2. Leverage Game Mechanics</a:t>
            </a:r>
          </a:p>
        </p:txBody>
      </p:sp>
      <p:sp>
        <p:nvSpPr>
          <p:cNvPr id="6" name="TextBox 5">
            <a:extLst>
              <a:ext uri="{FF2B5EF4-FFF2-40B4-BE49-F238E27FC236}">
                <a16:creationId xmlns:a16="http://schemas.microsoft.com/office/drawing/2014/main" id="{8C77893D-11BF-DB40-9F6F-84D6685738D7}"/>
              </a:ext>
            </a:extLst>
          </p:cNvPr>
          <p:cNvSpPr txBox="1"/>
          <p:nvPr/>
        </p:nvSpPr>
        <p:spPr>
          <a:xfrm>
            <a:off x="7926655" y="3333793"/>
            <a:ext cx="3306871" cy="1754326"/>
          </a:xfrm>
          <a:prstGeom prst="rect">
            <a:avLst/>
          </a:prstGeom>
          <a:noFill/>
        </p:spPr>
        <p:txBody>
          <a:bodyPr wrap="square" rtlCol="0">
            <a:spAutoFit/>
          </a:bodyPr>
          <a:lstStyle/>
          <a:p>
            <a:pPr algn="ctr"/>
            <a:r>
              <a:rPr lang="en-US" sz="3600" dirty="0">
                <a:latin typeface="MillerText" pitchFamily="2" charset="77"/>
              </a:rPr>
              <a:t>3. Make people feel like insiders</a:t>
            </a:r>
          </a:p>
        </p:txBody>
      </p:sp>
    </p:spTree>
    <p:extLst>
      <p:ext uri="{BB962C8B-B14F-4D97-AF65-F5344CB8AC3E}">
        <p14:creationId xmlns:p14="http://schemas.microsoft.com/office/powerpoint/2010/main" val="2674851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09504E-5BFD-0543-BDF7-8BD06EFD8E36}"/>
              </a:ext>
            </a:extLst>
          </p:cNvPr>
          <p:cNvSpPr/>
          <p:nvPr/>
        </p:nvSpPr>
        <p:spPr>
          <a:xfrm>
            <a:off x="0" y="413359"/>
            <a:ext cx="5924811" cy="15782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75434-016A-064F-B327-73DD03B17306}"/>
              </a:ext>
            </a:extLst>
          </p:cNvPr>
          <p:cNvSpPr>
            <a:spLocks noGrp="1"/>
          </p:cNvSpPr>
          <p:nvPr>
            <p:ph type="title"/>
          </p:nvPr>
        </p:nvSpPr>
        <p:spPr>
          <a:xfrm>
            <a:off x="271669" y="836111"/>
            <a:ext cx="5381472" cy="732773"/>
          </a:xfrm>
        </p:spPr>
        <p:txBody>
          <a:bodyPr>
            <a:normAutofit/>
          </a:bodyPr>
          <a:lstStyle/>
          <a:p>
            <a:r>
              <a:rPr lang="en-US" sz="3600" b="1" dirty="0">
                <a:latin typeface="Gotham Medium" pitchFamily="2" charset="0"/>
              </a:rPr>
              <a:t>TRIGGERS</a:t>
            </a:r>
          </a:p>
        </p:txBody>
      </p:sp>
      <p:sp>
        <p:nvSpPr>
          <p:cNvPr id="4" name="Text Placeholder 3">
            <a:extLst>
              <a:ext uri="{FF2B5EF4-FFF2-40B4-BE49-F238E27FC236}">
                <a16:creationId xmlns:a16="http://schemas.microsoft.com/office/drawing/2014/main" id="{65D0D226-2414-5F4A-AD19-9DD2F16D47AB}"/>
              </a:ext>
            </a:extLst>
          </p:cNvPr>
          <p:cNvSpPr>
            <a:spLocks noGrp="1"/>
          </p:cNvSpPr>
          <p:nvPr>
            <p:ph type="body" sz="half" idx="2"/>
          </p:nvPr>
        </p:nvSpPr>
        <p:spPr>
          <a:xfrm>
            <a:off x="839788" y="2342367"/>
            <a:ext cx="4746820" cy="4340813"/>
          </a:xfrm>
        </p:spPr>
        <p:txBody>
          <a:bodyPr>
            <a:noAutofit/>
          </a:bodyPr>
          <a:lstStyle/>
          <a:p>
            <a:r>
              <a:rPr lang="en-US" sz="1800" b="1" dirty="0">
                <a:latin typeface="MillerText" pitchFamily="2" charset="77"/>
              </a:rPr>
              <a:t>How do we remind people to talk about our products and ideas? </a:t>
            </a:r>
          </a:p>
          <a:p>
            <a:r>
              <a:rPr lang="en-US" sz="1800" dirty="0">
                <a:latin typeface="MillerText" pitchFamily="2" charset="77"/>
              </a:rPr>
              <a:t>Triggers are stimuli that prompt people to think about related things. Peanut butter reminds us of jelly and the word “dog” reminds us of the word “cat.”</a:t>
            </a:r>
          </a:p>
          <a:p>
            <a:endParaRPr lang="en-US" sz="1800" dirty="0">
              <a:latin typeface="MillerText" pitchFamily="2" charset="77"/>
            </a:endParaRPr>
          </a:p>
          <a:p>
            <a:r>
              <a:rPr lang="en-US" sz="1800" dirty="0">
                <a:latin typeface="MillerText" pitchFamily="2" charset="77"/>
              </a:rPr>
              <a:t>People often talk about whatever comes to mind, so the more often people think about a product or idea, the more it will be talked about. </a:t>
            </a:r>
            <a:endParaRPr lang="en-US" sz="1800" b="1" dirty="0">
              <a:latin typeface="MillerText" pitchFamily="2" charset="77"/>
            </a:endParaRPr>
          </a:p>
        </p:txBody>
      </p:sp>
      <p:pic>
        <p:nvPicPr>
          <p:cNvPr id="9" name="Content Placeholder 8" descr="A picture containing weapon&#10;&#10;Description automatically generated">
            <a:extLst>
              <a:ext uri="{FF2B5EF4-FFF2-40B4-BE49-F238E27FC236}">
                <a16:creationId xmlns:a16="http://schemas.microsoft.com/office/drawing/2014/main" id="{F09E416D-F82F-D848-A6E1-BF7822784032}"/>
              </a:ext>
            </a:extLst>
          </p:cNvPr>
          <p:cNvPicPr>
            <a:picLocks noGrp="1" noChangeAspect="1"/>
          </p:cNvPicPr>
          <p:nvPr>
            <p:ph idx="1"/>
          </p:nvPr>
        </p:nvPicPr>
        <p:blipFill>
          <a:blip r:embed="rId2"/>
          <a:stretch>
            <a:fillRect/>
          </a:stretch>
        </p:blipFill>
        <p:spPr>
          <a:xfrm>
            <a:off x="6485466" y="2127801"/>
            <a:ext cx="5098789" cy="4211146"/>
          </a:xfrm>
        </p:spPr>
      </p:pic>
      <p:sp>
        <p:nvSpPr>
          <p:cNvPr id="10" name="TextBox 9">
            <a:extLst>
              <a:ext uri="{FF2B5EF4-FFF2-40B4-BE49-F238E27FC236}">
                <a16:creationId xmlns:a16="http://schemas.microsoft.com/office/drawing/2014/main" id="{2C4A3EDF-98DF-414F-8292-A163372D1EFA}"/>
              </a:ext>
            </a:extLst>
          </p:cNvPr>
          <p:cNvSpPr txBox="1"/>
          <p:nvPr/>
        </p:nvSpPr>
        <p:spPr>
          <a:xfrm>
            <a:off x="6457168" y="602332"/>
            <a:ext cx="5475644" cy="1200329"/>
          </a:xfrm>
          <a:prstGeom prst="rect">
            <a:avLst/>
          </a:prstGeom>
          <a:noFill/>
        </p:spPr>
        <p:txBody>
          <a:bodyPr wrap="square" rtlCol="0">
            <a:spAutoFit/>
          </a:bodyPr>
          <a:lstStyle/>
          <a:p>
            <a:r>
              <a:rPr lang="en-US" i="1" dirty="0">
                <a:latin typeface="MillerText" pitchFamily="2" charset="77"/>
              </a:rPr>
              <a:t>“We need to design products and ideas that are frequently triggered by the environment and </a:t>
            </a:r>
            <a:r>
              <a:rPr lang="en-US" b="1" i="1" dirty="0">
                <a:latin typeface="MillerText" pitchFamily="2" charset="77"/>
              </a:rPr>
              <a:t>create new triggers by linking our products and ideas to prevalent cues in that environment.</a:t>
            </a:r>
            <a:r>
              <a:rPr lang="en-US" i="1" dirty="0">
                <a:latin typeface="MillerText" pitchFamily="2" charset="77"/>
              </a:rPr>
              <a:t>”</a:t>
            </a:r>
          </a:p>
        </p:txBody>
      </p:sp>
    </p:spTree>
    <p:extLst>
      <p:ext uri="{BB962C8B-B14F-4D97-AF65-F5344CB8AC3E}">
        <p14:creationId xmlns:p14="http://schemas.microsoft.com/office/powerpoint/2010/main" val="33183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1D6E87-F692-9D47-80F8-E80A40502D05}"/>
              </a:ext>
            </a:extLst>
          </p:cNvPr>
          <p:cNvPicPr>
            <a:picLocks noChangeAspect="1"/>
          </p:cNvPicPr>
          <p:nvPr/>
        </p:nvPicPr>
        <p:blipFill>
          <a:blip r:embed="rId2"/>
          <a:stretch>
            <a:fillRect/>
          </a:stretch>
        </p:blipFill>
        <p:spPr>
          <a:xfrm>
            <a:off x="13010" y="0"/>
            <a:ext cx="12165980" cy="6858000"/>
          </a:xfrm>
          <a:prstGeom prst="rect">
            <a:avLst/>
          </a:prstGeom>
        </p:spPr>
      </p:pic>
    </p:spTree>
    <p:extLst>
      <p:ext uri="{BB962C8B-B14F-4D97-AF65-F5344CB8AC3E}">
        <p14:creationId xmlns:p14="http://schemas.microsoft.com/office/powerpoint/2010/main" val="194678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82D8C-656A-2F44-9428-A61B8FB086AC}"/>
              </a:ext>
            </a:extLst>
          </p:cNvPr>
          <p:cNvPicPr>
            <a:picLocks noChangeAspect="1"/>
          </p:cNvPicPr>
          <p:nvPr/>
        </p:nvPicPr>
        <p:blipFill>
          <a:blip r:embed="rId3"/>
          <a:stretch>
            <a:fillRect/>
          </a:stretch>
        </p:blipFill>
        <p:spPr>
          <a:xfrm>
            <a:off x="0" y="1418795"/>
            <a:ext cx="12192000" cy="4663884"/>
          </a:xfrm>
          <a:prstGeom prst="rect">
            <a:avLst/>
          </a:prstGeom>
        </p:spPr>
      </p:pic>
      <p:sp>
        <p:nvSpPr>
          <p:cNvPr id="4" name="Title 1">
            <a:extLst>
              <a:ext uri="{FF2B5EF4-FFF2-40B4-BE49-F238E27FC236}">
                <a16:creationId xmlns:a16="http://schemas.microsoft.com/office/drawing/2014/main" id="{FB98A189-14AA-1E4D-9D20-3CF6C3AAE148}"/>
              </a:ext>
            </a:extLst>
          </p:cNvPr>
          <p:cNvSpPr txBox="1">
            <a:spLocks/>
          </p:cNvSpPr>
          <p:nvPr/>
        </p:nvSpPr>
        <p:spPr>
          <a:xfrm>
            <a:off x="838199" y="521326"/>
            <a:ext cx="10515600" cy="1173257"/>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4">
                    <a:lumMod val="75000"/>
                  </a:schemeClr>
                </a:solidFill>
                <a:latin typeface="Gotham Medium" pitchFamily="2" charset="0"/>
              </a:rPr>
              <a:t>SEARCHES FOR REBECCA BLACK ON YOUTUBE</a:t>
            </a:r>
          </a:p>
        </p:txBody>
      </p:sp>
      <p:sp>
        <p:nvSpPr>
          <p:cNvPr id="5" name="TextBox 4">
            <a:extLst>
              <a:ext uri="{FF2B5EF4-FFF2-40B4-BE49-F238E27FC236}">
                <a16:creationId xmlns:a16="http://schemas.microsoft.com/office/drawing/2014/main" id="{0EE5D332-05A3-EB41-8F49-05E3DE5729FF}"/>
              </a:ext>
            </a:extLst>
          </p:cNvPr>
          <p:cNvSpPr txBox="1"/>
          <p:nvPr/>
        </p:nvSpPr>
        <p:spPr>
          <a:xfrm>
            <a:off x="2009615" y="6066990"/>
            <a:ext cx="8172769" cy="646331"/>
          </a:xfrm>
          <a:prstGeom prst="rect">
            <a:avLst/>
          </a:prstGeom>
          <a:noFill/>
        </p:spPr>
        <p:txBody>
          <a:bodyPr wrap="square" rtlCol="0">
            <a:spAutoFit/>
          </a:bodyPr>
          <a:lstStyle/>
          <a:p>
            <a:pPr algn="ctr"/>
            <a:r>
              <a:rPr lang="en-US" sz="3600" dirty="0">
                <a:latin typeface="MillerText" pitchFamily="2" charset="77"/>
              </a:rPr>
              <a:t>What do you notice about the </a:t>
            </a:r>
            <a:r>
              <a:rPr lang="en-US" sz="3600" b="1" dirty="0">
                <a:solidFill>
                  <a:schemeClr val="accent4">
                    <a:lumMod val="75000"/>
                  </a:schemeClr>
                </a:solidFill>
                <a:latin typeface="MillerText" pitchFamily="2" charset="77"/>
              </a:rPr>
              <a:t>SPIKES</a:t>
            </a:r>
            <a:r>
              <a:rPr lang="en-US" sz="3600" dirty="0">
                <a:latin typeface="MillerText" pitchFamily="2" charset="77"/>
              </a:rPr>
              <a:t>?</a:t>
            </a:r>
          </a:p>
        </p:txBody>
      </p:sp>
    </p:spTree>
    <p:extLst>
      <p:ext uri="{BB962C8B-B14F-4D97-AF65-F5344CB8AC3E}">
        <p14:creationId xmlns:p14="http://schemas.microsoft.com/office/powerpoint/2010/main" val="2407625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09504E-5BFD-0543-BDF7-8BD06EFD8E36}"/>
              </a:ext>
            </a:extLst>
          </p:cNvPr>
          <p:cNvSpPr/>
          <p:nvPr/>
        </p:nvSpPr>
        <p:spPr>
          <a:xfrm>
            <a:off x="0" y="413359"/>
            <a:ext cx="5924811" cy="15782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75434-016A-064F-B327-73DD03B17306}"/>
              </a:ext>
            </a:extLst>
          </p:cNvPr>
          <p:cNvSpPr>
            <a:spLocks noGrp="1"/>
          </p:cNvSpPr>
          <p:nvPr>
            <p:ph type="title"/>
          </p:nvPr>
        </p:nvSpPr>
        <p:spPr>
          <a:xfrm>
            <a:off x="271669" y="836111"/>
            <a:ext cx="5381472" cy="732773"/>
          </a:xfrm>
        </p:spPr>
        <p:txBody>
          <a:bodyPr>
            <a:normAutofit/>
          </a:bodyPr>
          <a:lstStyle/>
          <a:p>
            <a:r>
              <a:rPr lang="en-US" sz="3600" b="1" dirty="0">
                <a:latin typeface="Gotham Medium" pitchFamily="2" charset="0"/>
              </a:rPr>
              <a:t>EMOTIONS</a:t>
            </a:r>
          </a:p>
        </p:txBody>
      </p:sp>
      <p:sp>
        <p:nvSpPr>
          <p:cNvPr id="4" name="Text Placeholder 3">
            <a:extLst>
              <a:ext uri="{FF2B5EF4-FFF2-40B4-BE49-F238E27FC236}">
                <a16:creationId xmlns:a16="http://schemas.microsoft.com/office/drawing/2014/main" id="{65D0D226-2414-5F4A-AD19-9DD2F16D47AB}"/>
              </a:ext>
            </a:extLst>
          </p:cNvPr>
          <p:cNvSpPr>
            <a:spLocks noGrp="1"/>
          </p:cNvSpPr>
          <p:nvPr>
            <p:ph type="body" sz="half" idx="2"/>
          </p:nvPr>
        </p:nvSpPr>
        <p:spPr>
          <a:xfrm>
            <a:off x="839788" y="2342367"/>
            <a:ext cx="4746820" cy="4340813"/>
          </a:xfrm>
        </p:spPr>
        <p:txBody>
          <a:bodyPr>
            <a:noAutofit/>
          </a:bodyPr>
          <a:lstStyle/>
          <a:p>
            <a:r>
              <a:rPr lang="en-US" sz="2400" dirty="0">
                <a:latin typeface="MillerText" pitchFamily="2" charset="77"/>
              </a:rPr>
              <a:t>When we care, we share. </a:t>
            </a:r>
          </a:p>
          <a:p>
            <a:endParaRPr lang="en-US" sz="2400" dirty="0">
              <a:latin typeface="MillerText" pitchFamily="2" charset="77"/>
            </a:endParaRPr>
          </a:p>
          <a:p>
            <a:r>
              <a:rPr lang="en-US" sz="2400" dirty="0">
                <a:latin typeface="MillerText" pitchFamily="2" charset="77"/>
              </a:rPr>
              <a:t>So how can we craft messages and ideas that make people feel something? </a:t>
            </a:r>
          </a:p>
          <a:p>
            <a:endParaRPr lang="en-US" sz="2400" dirty="0">
              <a:latin typeface="MillerText" pitchFamily="2" charset="77"/>
            </a:endParaRPr>
          </a:p>
          <a:p>
            <a:r>
              <a:rPr lang="en-US" sz="2400" dirty="0">
                <a:latin typeface="MillerText" pitchFamily="2" charset="77"/>
              </a:rPr>
              <a:t>Naturally contagious content usually evokes some sort of emotion.</a:t>
            </a:r>
          </a:p>
        </p:txBody>
      </p:sp>
      <p:sp>
        <p:nvSpPr>
          <p:cNvPr id="10" name="TextBox 9">
            <a:extLst>
              <a:ext uri="{FF2B5EF4-FFF2-40B4-BE49-F238E27FC236}">
                <a16:creationId xmlns:a16="http://schemas.microsoft.com/office/drawing/2014/main" id="{2C4A3EDF-98DF-414F-8292-A163372D1EFA}"/>
              </a:ext>
            </a:extLst>
          </p:cNvPr>
          <p:cNvSpPr txBox="1"/>
          <p:nvPr/>
        </p:nvSpPr>
        <p:spPr>
          <a:xfrm>
            <a:off x="6457168" y="602332"/>
            <a:ext cx="5475644" cy="1015663"/>
          </a:xfrm>
          <a:prstGeom prst="rect">
            <a:avLst/>
          </a:prstGeom>
          <a:noFill/>
        </p:spPr>
        <p:txBody>
          <a:bodyPr wrap="square" rtlCol="0">
            <a:spAutoFit/>
          </a:bodyPr>
          <a:lstStyle/>
          <a:p>
            <a:r>
              <a:rPr lang="en-US" sz="2000" i="1" dirty="0">
                <a:latin typeface="MillerText" pitchFamily="2" charset="77"/>
              </a:rPr>
              <a:t>“The more we care about a piece of information or the more we're feeling physiologically aroused, the more likely we pass something on.”</a:t>
            </a:r>
          </a:p>
        </p:txBody>
      </p:sp>
      <p:pic>
        <p:nvPicPr>
          <p:cNvPr id="8" name="Content Placeholder 7">
            <a:extLst>
              <a:ext uri="{FF2B5EF4-FFF2-40B4-BE49-F238E27FC236}">
                <a16:creationId xmlns:a16="http://schemas.microsoft.com/office/drawing/2014/main" id="{F04781B8-0657-E248-B84E-033EBF4B4EDE}"/>
              </a:ext>
            </a:extLst>
          </p:cNvPr>
          <p:cNvPicPr>
            <a:picLocks noGrp="1" noChangeAspect="1"/>
          </p:cNvPicPr>
          <p:nvPr>
            <p:ph idx="1"/>
          </p:nvPr>
        </p:nvPicPr>
        <p:blipFill>
          <a:blip r:embed="rId2"/>
          <a:stretch>
            <a:fillRect/>
          </a:stretch>
        </p:blipFill>
        <p:spPr>
          <a:xfrm>
            <a:off x="6096000" y="2556403"/>
            <a:ext cx="5631851" cy="4037931"/>
          </a:xfrm>
        </p:spPr>
      </p:pic>
    </p:spTree>
    <p:extLst>
      <p:ext uri="{BB962C8B-B14F-4D97-AF65-F5344CB8AC3E}">
        <p14:creationId xmlns:p14="http://schemas.microsoft.com/office/powerpoint/2010/main" val="2519798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1339</Words>
  <Application>Microsoft Macintosh PowerPoint</Application>
  <PresentationFormat>Widescreen</PresentationFormat>
  <Paragraphs>122</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Gotham Medium</vt:lpstr>
      <vt:lpstr>MillerText</vt:lpstr>
      <vt:lpstr>Office Theme</vt:lpstr>
      <vt:lpstr>PowerPoint Presentation</vt:lpstr>
      <vt:lpstr>PowerPoint Presentation</vt:lpstr>
      <vt:lpstr>PowerPoint Presentation</vt:lpstr>
      <vt:lpstr>SOCIAL CURRENCY</vt:lpstr>
      <vt:lpstr>SOCIAL CURRENCY: HOW TO ACHIEVE IT?</vt:lpstr>
      <vt:lpstr>TRIGGERS</vt:lpstr>
      <vt:lpstr>PowerPoint Presentation</vt:lpstr>
      <vt:lpstr>PowerPoint Presentation</vt:lpstr>
      <vt:lpstr>EMOTIONS</vt:lpstr>
      <vt:lpstr>PowerPoint Presentation</vt:lpstr>
      <vt:lpstr>PUBLIC</vt:lpstr>
      <vt:lpstr>PRACTICAL VALUE</vt:lpstr>
      <vt:lpstr>PRACTICAL VALUE: HOW TO ACHIEVE IT?</vt:lpstr>
      <vt:lpstr>STORIES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Kakinda</dc:creator>
  <cp:lastModifiedBy>Allan Kakinda</cp:lastModifiedBy>
  <cp:revision>13</cp:revision>
  <dcterms:created xsi:type="dcterms:W3CDTF">2021-08-13T08:12:15Z</dcterms:created>
  <dcterms:modified xsi:type="dcterms:W3CDTF">2021-08-13T12:09:06Z</dcterms:modified>
</cp:coreProperties>
</file>