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5"/>
  </p:notesMasterIdLst>
  <p:sldIdLst>
    <p:sldId id="256" r:id="rId6"/>
    <p:sldId id="309" r:id="rId7"/>
    <p:sldId id="310" r:id="rId8"/>
    <p:sldId id="311" r:id="rId9"/>
    <p:sldId id="258" r:id="rId10"/>
    <p:sldId id="259" r:id="rId11"/>
    <p:sldId id="257" r:id="rId12"/>
    <p:sldId id="302" r:id="rId13"/>
    <p:sldId id="263" r:id="rId14"/>
    <p:sldId id="307" r:id="rId15"/>
    <p:sldId id="298" r:id="rId16"/>
    <p:sldId id="308" r:id="rId17"/>
    <p:sldId id="278" r:id="rId18"/>
    <p:sldId id="279" r:id="rId19"/>
    <p:sldId id="280" r:id="rId20"/>
    <p:sldId id="281" r:id="rId21"/>
    <p:sldId id="303" r:id="rId22"/>
    <p:sldId id="296"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D2AA9-337B-4152-9DE6-A676B5330F31}" v="8" dt="2021-01-29T19:59:34.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2" d="100"/>
          <a:sy n="112" d="100"/>
        </p:scale>
        <p:origin x="6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2F77C-58EA-4CAD-A0B1-B74B89D45ACB}" type="datetimeFigureOut">
              <a:rPr lang="en-US" smtClean="0"/>
              <a:t>1/30/21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5D575-EF86-43F4-949C-10FC871004B7}" type="slidenum">
              <a:rPr lang="en-US" smtClean="0"/>
              <a:t>‹#›</a:t>
            </a:fld>
            <a:endParaRPr lang="en-US"/>
          </a:p>
        </p:txBody>
      </p:sp>
    </p:spTree>
    <p:extLst>
      <p:ext uri="{BB962C8B-B14F-4D97-AF65-F5344CB8AC3E}">
        <p14:creationId xmlns:p14="http://schemas.microsoft.com/office/powerpoint/2010/main" val="167632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992822a5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992822a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2992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ae3d0d9b9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6ae3d0d9b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6ae3d0d9b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6ae3d0d9b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6ae3d0d9b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6ae3d0d9b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6ae3d0d9b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6ae3d0d9b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Learning to follow through on something hard in high school seems to be the best-possible preparation for doing the same thing later in life.</a:t>
            </a:r>
          </a:p>
          <a:p>
            <a:r>
              <a:rPr lang="en-US" dirty="0"/>
              <a:t>Extracurricular activities are a way for young people to practice, and therefore develop passion and perseverance, for long-term goals. </a:t>
            </a:r>
          </a:p>
          <a:p>
            <a:endParaRPr lang="en-US" dirty="0"/>
          </a:p>
        </p:txBody>
      </p:sp>
    </p:spTree>
    <p:extLst>
      <p:ext uri="{BB962C8B-B14F-4D97-AF65-F5344CB8AC3E}">
        <p14:creationId xmlns:p14="http://schemas.microsoft.com/office/powerpoint/2010/main" val="203089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b992822a5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b992822a5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8138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b992822a55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b992822a5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3576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803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653cd8ee4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653cd8ee4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53cd8ee45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53cd8ee4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653cd8ee4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653cd8ee4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420b35f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420b35f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none" strike="noStrike" cap="none" dirty="0">
                <a:solidFill>
                  <a:srgbClr val="000000"/>
                </a:solidFill>
                <a:effectLst/>
                <a:latin typeface="Arial"/>
                <a:ea typeface="Arial"/>
                <a:cs typeface="Arial"/>
                <a:sym typeface="Arial"/>
              </a:rPr>
              <a:t>But what about a little girl whose mother takes her to ballet, even though it’s hard? Even though the little girl doesn’t really </a:t>
            </a:r>
            <a:r>
              <a:rPr lang="en-US" sz="1100" b="0" i="1" u="none" strike="noStrike" cap="none" dirty="0">
                <a:solidFill>
                  <a:srgbClr val="000000"/>
                </a:solidFill>
                <a:effectLst/>
                <a:latin typeface="Arial"/>
                <a:ea typeface="Arial"/>
                <a:cs typeface="Arial"/>
                <a:sym typeface="Arial"/>
              </a:rPr>
              <a:t>feel </a:t>
            </a:r>
            <a:r>
              <a:rPr lang="en-US" sz="1100" b="0" i="0" u="none" strike="noStrike" cap="none" dirty="0">
                <a:solidFill>
                  <a:srgbClr val="000000"/>
                </a:solidFill>
                <a:effectLst/>
                <a:latin typeface="Arial"/>
                <a:ea typeface="Arial"/>
                <a:cs typeface="Arial"/>
                <a:sym typeface="Arial"/>
              </a:rPr>
              <a:t>like putting on her leotard at that moment, because she’s a little tired. Even though, at the last practice, her ballet teacher scolded her for holding her arms the wrong way, which clearly stung a bit. What if that little girl was nudged to try and try again and, at one practice, experienced the satisfaction of a breakthrough? Might that victory encourage the little girl to practice </a:t>
            </a:r>
            <a:r>
              <a:rPr lang="en-US" sz="1100" b="0" i="1" u="none" strike="noStrike" cap="none" dirty="0">
                <a:solidFill>
                  <a:srgbClr val="000000"/>
                </a:solidFill>
                <a:effectLst/>
                <a:latin typeface="Arial"/>
                <a:ea typeface="Arial"/>
                <a:cs typeface="Arial"/>
                <a:sym typeface="Arial"/>
              </a:rPr>
              <a:t>other </a:t>
            </a:r>
            <a:r>
              <a:rPr lang="en-US" sz="1100" b="0" i="0" u="none" strike="noStrike" cap="none" dirty="0">
                <a:solidFill>
                  <a:srgbClr val="000000"/>
                </a:solidFill>
                <a:effectLst/>
                <a:latin typeface="Arial"/>
                <a:ea typeface="Arial"/>
                <a:cs typeface="Arial"/>
                <a:sym typeface="Arial"/>
              </a:rPr>
              <a:t>difficult things? Might she learn to welcome challenge?</a:t>
            </a:r>
          </a:p>
          <a:p>
            <a:endParaRPr lang="en-US" dirty="0"/>
          </a:p>
        </p:txBody>
      </p:sp>
    </p:spTree>
    <p:extLst>
      <p:ext uri="{BB962C8B-B14F-4D97-AF65-F5344CB8AC3E}">
        <p14:creationId xmlns:p14="http://schemas.microsoft.com/office/powerpoint/2010/main" val="1748767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8FFA-327F-460A-8484-DFEAAD167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A2E48D-2F34-43F8-8879-6B2556238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502AE-32FF-4B0B-B59D-6FCDCB65C023}"/>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3096ABE9-B4FB-4737-A4CA-F3DD63374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4A3EB-22E6-4318-98DE-0B1F66C065EC}"/>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5766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4FE9-B4A4-41A6-9147-531AE1AE8C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0B4A6-91B4-41CC-97AA-AA0FB36469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090CB-CF52-4BF2-B510-5F6183E90497}"/>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79BB9FD8-E11D-4ACF-AF17-76304DDBB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0F228-46FF-473A-894C-066F67B41386}"/>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356579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080818-7A0C-4532-BA13-0005800D11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F9146B-238E-4072-926F-DBED44C8C1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987154-BBDC-4239-8C7C-34A853DB4313}"/>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86056663-9ABA-4C0A-BFC7-4B3AD7E8A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14EEC-B2E2-4027-AB8E-C69AF26DC8AF}"/>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562351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773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5875-D0E2-4537-8D5D-6367F2F440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B14195-1C53-46EC-B820-C533C3A7A6C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A5E76B-D28A-46D4-BC70-7F010C3FE330}"/>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C24777D9-E8A0-4DC3-94D1-C445720C7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C0D5D-E2C9-41BA-94DB-61A4648D1B55}"/>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413893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B811-4573-4C81-AB54-406BCABB14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9AD7FB-9A79-420C-9F93-216554E53C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79B25-AE51-4FD9-96C3-0E53AB69B933}"/>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C18252D7-C7E9-43CB-84C6-297C7EBDC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36A1E-D19F-4073-81A4-C14D1AC4D2E3}"/>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36878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324AC-11AE-4A69-A145-9EF0F97915BE}"/>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86BC2F-C075-4502-AB27-D7D8D4145F0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D28FC8-DC18-46D7-9B64-E68C06933AFA}"/>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07D38E13-C005-432D-81E7-D32F0D388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82B24-2879-4429-A855-93C3BE619FA2}"/>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2564535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D4608-A6F0-4707-BC4F-3281CF4844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740A1-986E-4BE5-8800-0A2BCC745113}"/>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A45FD8-1811-4810-B200-A802D4A60101}"/>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43D8DC-6EB2-4D9A-93E4-E437B5724A90}"/>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6" name="Footer Placeholder 5">
            <a:extLst>
              <a:ext uri="{FF2B5EF4-FFF2-40B4-BE49-F238E27FC236}">
                <a16:creationId xmlns:a16="http://schemas.microsoft.com/office/drawing/2014/main" id="{91A8DCD9-FF4A-46BC-BD2A-1101138E59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1401B4-3F43-44B2-8998-289463DB1ABA}"/>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592343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38C58-3A9C-4E6C-9081-EA4E7A0048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070AC-30F8-489F-B88D-CCAF206A1C6F}"/>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1249AB-AC3D-4DB2-BBB9-DA2C37FB809B}"/>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8DFCED-8597-4DA4-B94B-79D018A8C9C9}"/>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C116D1-09F3-4318-B383-207A6E667360}"/>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09561C-9F2C-4B0C-8F0B-B608FF7252C4}"/>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8" name="Footer Placeholder 7">
            <a:extLst>
              <a:ext uri="{FF2B5EF4-FFF2-40B4-BE49-F238E27FC236}">
                <a16:creationId xmlns:a16="http://schemas.microsoft.com/office/drawing/2014/main" id="{529FB40F-9CD2-46F2-AE0E-154EC3FCFD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DB11B1-F71F-4AF9-8BF2-6EBEDB6BC946}"/>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609564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2DF62-01AD-4929-ABBC-36F5097F94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CEDDBE-F27C-4878-BC48-3F51DB99E919}"/>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4" name="Footer Placeholder 3">
            <a:extLst>
              <a:ext uri="{FF2B5EF4-FFF2-40B4-BE49-F238E27FC236}">
                <a16:creationId xmlns:a16="http://schemas.microsoft.com/office/drawing/2014/main" id="{386E233C-867A-406E-B60A-44ACA2A740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E86DAF-7730-49D0-9468-BBDAB98DD17D}"/>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2072266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DDCC1-1A97-40E8-A2F9-CE28402BE4B0}"/>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3" name="Footer Placeholder 2">
            <a:extLst>
              <a:ext uri="{FF2B5EF4-FFF2-40B4-BE49-F238E27FC236}">
                <a16:creationId xmlns:a16="http://schemas.microsoft.com/office/drawing/2014/main" id="{C39F72B0-C8F8-4B69-8658-2469E3F945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972888-B7D9-4821-8617-857F39100F31}"/>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307368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752FC-8A44-446A-9B28-A5DC8A005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0B7BF2-1A10-4E16-88E3-F98ABB37CA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094DF-E03D-4EB7-9407-B2B45C883606}"/>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8217FAFE-0C19-4A91-9686-53F82F4CE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A85D0-8457-411B-A902-453C887331D5}"/>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1614454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221DA-0B57-4B9D-AD17-1A78AB613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1D8454-A630-4DC7-B883-01478A31CD99}"/>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ACB58-F5BA-4A15-8DA9-5D78A8361313}"/>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4A7AFA-7AB4-49CD-A7AC-73152238A6C5}"/>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6" name="Footer Placeholder 5">
            <a:extLst>
              <a:ext uri="{FF2B5EF4-FFF2-40B4-BE49-F238E27FC236}">
                <a16:creationId xmlns:a16="http://schemas.microsoft.com/office/drawing/2014/main" id="{D04EA4A1-9D6B-45E0-8727-C8F93E5D0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EA75D-5294-4CCA-81A9-838A84B45A25}"/>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1100007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19C1F-F452-4C9E-8F3B-06409096E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FF2ED1-DEE3-42ED-828F-E2EE38BF559E}"/>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03779CDC-FA15-43FA-9738-A39C37BB2E67}"/>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365E71-16D6-48EA-A903-CBF693716491}"/>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6" name="Footer Placeholder 5">
            <a:extLst>
              <a:ext uri="{FF2B5EF4-FFF2-40B4-BE49-F238E27FC236}">
                <a16:creationId xmlns:a16="http://schemas.microsoft.com/office/drawing/2014/main" id="{DEB1E2EC-EEC8-4C8B-AF82-68B1C8028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CC0C1-EFB8-4EB8-BD58-FFDEEC891E7F}"/>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1650816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0A56-0540-4228-A1EF-1229CAADFD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C1CD51-2784-45DF-AAC6-1CFA55E74F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61DEC-C208-49E4-B683-1EAB7894BC20}"/>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0934DFDD-D1FB-4DBB-9AD3-01D3F08BC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05C49-CC99-4D28-8A38-B252C5F92525}"/>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1135162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C86BF3-9B0B-402B-B3DA-9FA3F7691047}"/>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6F5420-95EA-45FD-BC57-3877DE0E1DDB}"/>
              </a:ext>
            </a:extLst>
          </p:cNvPr>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AF66B5-8927-4F4F-BE7B-15C493EFBB81}"/>
              </a:ext>
            </a:extLst>
          </p:cNvPr>
          <p:cNvSpPr>
            <a:spLocks noGrp="1"/>
          </p:cNvSpPr>
          <p:nvPr>
            <p:ph type="dt" sz="half" idx="10"/>
          </p:nvPr>
        </p:nvSpPr>
        <p:spPr/>
        <p:txBody>
          <a:body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8D41A683-99AA-43B1-9E36-3BAF84A68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5C35E-033E-4F51-A662-01F682793476}"/>
              </a:ext>
            </a:extLst>
          </p:cNvPr>
          <p:cNvSpPr>
            <a:spLocks noGrp="1"/>
          </p:cNvSpPr>
          <p:nvPr>
            <p:ph type="sldNum" sz="quarter" idx="12"/>
          </p:nvPr>
        </p:nvSpPr>
        <p:spPr/>
        <p:txBody>
          <a:bodyPr/>
          <a:lstStyle/>
          <a:p>
            <a:fld id="{2B6AAFB6-FD1B-4EE6-BDD1-82D404A776EB}" type="slidenum">
              <a:rPr lang="en-US" smtClean="0"/>
              <a:t>‹#›</a:t>
            </a:fld>
            <a:endParaRPr lang="en-US"/>
          </a:p>
        </p:txBody>
      </p:sp>
    </p:spTree>
    <p:extLst>
      <p:ext uri="{BB962C8B-B14F-4D97-AF65-F5344CB8AC3E}">
        <p14:creationId xmlns:p14="http://schemas.microsoft.com/office/powerpoint/2010/main" val="86602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930FF-237B-45B4-970B-13343799C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5A5C32-0696-44A3-9226-3286756FF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311230-A560-4475-ACD2-90D1F2AE3246}"/>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CFBAABAB-42F5-45B9-9499-3E4B45D3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DDC0E-8827-46B7-9E19-CC93841AC5B2}"/>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201613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5376-F1AF-432C-AD38-8B236D76E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9ABD74-06BE-474F-B20F-F188A4745B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C3722D-EA68-4699-B4FD-F170DB071E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5E7A66-FF04-4D4B-B349-E556F5874771}"/>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6" name="Footer Placeholder 5">
            <a:extLst>
              <a:ext uri="{FF2B5EF4-FFF2-40B4-BE49-F238E27FC236}">
                <a16:creationId xmlns:a16="http://schemas.microsoft.com/office/drawing/2014/main" id="{B046274E-0210-4571-A5D8-D90CCBFE9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F9E05E-E4DF-4510-84FF-AACC3A4E7BAF}"/>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17635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77C25-CCC2-4929-8078-483D7DAE5A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5B891E-858D-4FEE-8807-A270530453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EE2138-BD19-4976-80CE-3506BC1285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96B973-D09F-4688-966E-11C5CDAC12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1FD1B6-0C98-4876-B565-886770AD01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3317D7-9173-45D4-95ED-F620CEB70FF0}"/>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8" name="Footer Placeholder 7">
            <a:extLst>
              <a:ext uri="{FF2B5EF4-FFF2-40B4-BE49-F238E27FC236}">
                <a16:creationId xmlns:a16="http://schemas.microsoft.com/office/drawing/2014/main" id="{C50194C3-9019-4DC0-8964-237984ED59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6DE8A3-ABCE-44E9-BB42-3E428CF4CE82}"/>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366615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25DB-9346-4603-859D-F17DC113A8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9AE87E-BBE5-4E28-A205-4779633C5049}"/>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4" name="Footer Placeholder 3">
            <a:extLst>
              <a:ext uri="{FF2B5EF4-FFF2-40B4-BE49-F238E27FC236}">
                <a16:creationId xmlns:a16="http://schemas.microsoft.com/office/drawing/2014/main" id="{23E987D9-10C8-4BA7-BCE7-35E109E91A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C0386C-92E2-4B4B-9CD3-62089FE9C637}"/>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209399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4E5517-7479-4052-981E-BF518786B11F}"/>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3" name="Footer Placeholder 2">
            <a:extLst>
              <a:ext uri="{FF2B5EF4-FFF2-40B4-BE49-F238E27FC236}">
                <a16:creationId xmlns:a16="http://schemas.microsoft.com/office/drawing/2014/main" id="{D99203DB-B0B5-49E7-BBD5-5D85D12DB9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268911-149D-4AA8-AB2C-1214D581CF77}"/>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13698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C785-38BB-4DE0-9F5E-555540C35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AEC3F2-106F-41B0-8BDB-6EFF50A654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070A7B-41E3-40A9-B101-4C57F560B9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D42E2B-B29C-4A97-85B1-E9466B5758F8}"/>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6" name="Footer Placeholder 5">
            <a:extLst>
              <a:ext uri="{FF2B5EF4-FFF2-40B4-BE49-F238E27FC236}">
                <a16:creationId xmlns:a16="http://schemas.microsoft.com/office/drawing/2014/main" id="{640B4D64-DF45-4A2F-8887-E3906AA36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D0A81E-ED95-4F12-9D07-D26D98A269F1}"/>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286332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83F54-1464-4039-9A55-EEE2C1C317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BC50D1-C141-45E6-861F-3DC8CD9AB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AE8922-7B7D-4847-B6E9-F65F0AED74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E3068-D563-434D-84E2-254F72CBCEE4}"/>
              </a:ext>
            </a:extLst>
          </p:cNvPr>
          <p:cNvSpPr>
            <a:spLocks noGrp="1"/>
          </p:cNvSpPr>
          <p:nvPr>
            <p:ph type="dt" sz="half" idx="10"/>
          </p:nvPr>
        </p:nvSpPr>
        <p:spPr/>
        <p:txBody>
          <a:bodyPr/>
          <a:lstStyle/>
          <a:p>
            <a:fld id="{B5E91891-9E88-4B14-A427-F169B33B7332}" type="datetimeFigureOut">
              <a:rPr lang="en-US" smtClean="0"/>
              <a:t>1/30/21</a:t>
            </a:fld>
            <a:endParaRPr lang="en-US"/>
          </a:p>
        </p:txBody>
      </p:sp>
      <p:sp>
        <p:nvSpPr>
          <p:cNvPr id="6" name="Footer Placeholder 5">
            <a:extLst>
              <a:ext uri="{FF2B5EF4-FFF2-40B4-BE49-F238E27FC236}">
                <a16:creationId xmlns:a16="http://schemas.microsoft.com/office/drawing/2014/main" id="{5D54936C-F764-4D23-AB6B-5B71D5005A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3B4133-7B85-42A4-BC7D-D8F24B43F082}"/>
              </a:ext>
            </a:extLst>
          </p:cNvPr>
          <p:cNvSpPr>
            <a:spLocks noGrp="1"/>
          </p:cNvSpPr>
          <p:nvPr>
            <p:ph type="sldNum" sz="quarter" idx="12"/>
          </p:nvPr>
        </p:nvSpPr>
        <p:spPr/>
        <p:txBody>
          <a:bodyPr/>
          <a:lstStyle/>
          <a:p>
            <a:fld id="{85747216-A134-4058-A5F2-3B5D7E8DFFC4}" type="slidenum">
              <a:rPr lang="en-US" smtClean="0"/>
              <a:t>‹#›</a:t>
            </a:fld>
            <a:endParaRPr lang="en-US"/>
          </a:p>
        </p:txBody>
      </p:sp>
    </p:spTree>
    <p:extLst>
      <p:ext uri="{BB962C8B-B14F-4D97-AF65-F5344CB8AC3E}">
        <p14:creationId xmlns:p14="http://schemas.microsoft.com/office/powerpoint/2010/main" val="345414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5D564-C4BA-4929-A78A-C438F16E04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A29B30-B889-4516-A1EB-2D625D65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71DF80-C0C9-47B5-91AE-4058F70B33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91891-9E88-4B14-A427-F169B33B7332}" type="datetimeFigureOut">
              <a:rPr lang="en-US" smtClean="0"/>
              <a:t>1/30/21</a:t>
            </a:fld>
            <a:endParaRPr lang="en-US"/>
          </a:p>
        </p:txBody>
      </p:sp>
      <p:sp>
        <p:nvSpPr>
          <p:cNvPr id="5" name="Footer Placeholder 4">
            <a:extLst>
              <a:ext uri="{FF2B5EF4-FFF2-40B4-BE49-F238E27FC236}">
                <a16:creationId xmlns:a16="http://schemas.microsoft.com/office/drawing/2014/main" id="{A002BF94-797A-4672-BC10-73051752C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077A4C-79A0-43BE-BAD8-6F4E579826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47216-A134-4058-A5F2-3B5D7E8DFFC4}" type="slidenum">
              <a:rPr lang="en-US" smtClean="0"/>
              <a:t>‹#›</a:t>
            </a:fld>
            <a:endParaRPr lang="en-US"/>
          </a:p>
        </p:txBody>
      </p:sp>
    </p:spTree>
    <p:extLst>
      <p:ext uri="{BB962C8B-B14F-4D97-AF65-F5344CB8AC3E}">
        <p14:creationId xmlns:p14="http://schemas.microsoft.com/office/powerpoint/2010/main" val="377451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9F95D0-0F6B-4127-9508-291E3508B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DCFB05-9DBB-4CDF-AAF9-833BBF27EA42}"/>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7B833-5093-4987-9CCC-033AE5838A2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136AF-CBB5-4981-BD0B-4A915B94B717}" type="datetimeFigureOut">
              <a:rPr lang="en-US" smtClean="0"/>
              <a:t>1/30/21</a:t>
            </a:fld>
            <a:endParaRPr lang="en-US"/>
          </a:p>
        </p:txBody>
      </p:sp>
      <p:sp>
        <p:nvSpPr>
          <p:cNvPr id="5" name="Footer Placeholder 4">
            <a:extLst>
              <a:ext uri="{FF2B5EF4-FFF2-40B4-BE49-F238E27FC236}">
                <a16:creationId xmlns:a16="http://schemas.microsoft.com/office/drawing/2014/main" id="{E75FC149-3CDD-4A77-8716-58A0EAD2DDFB}"/>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03745B-CCD7-4C39-8C29-0ED52F005BD2}"/>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AAFB6-FD1B-4EE6-BDD1-82D404A776EB}" type="slidenum">
              <a:rPr lang="en-US" smtClean="0"/>
              <a:t>‹#›</a:t>
            </a:fld>
            <a:endParaRPr lang="en-US"/>
          </a:p>
        </p:txBody>
      </p:sp>
    </p:spTree>
    <p:extLst>
      <p:ext uri="{BB962C8B-B14F-4D97-AF65-F5344CB8AC3E}">
        <p14:creationId xmlns:p14="http://schemas.microsoft.com/office/powerpoint/2010/main" val="1125823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838200" y="4353959"/>
            <a:ext cx="10515600" cy="1325600"/>
          </a:xfrm>
          <a:prstGeom prst="rect">
            <a:avLst/>
          </a:prstGeom>
          <a:ln w="38100" cap="flat" cmpd="sng">
            <a:solidFill>
              <a:srgbClr val="6AA84F"/>
            </a:solidFill>
            <a:prstDash val="solid"/>
            <a:round/>
            <a:headEnd type="none" w="sm" len="sm"/>
            <a:tailEnd type="none" w="sm" len="sm"/>
          </a:ln>
        </p:spPr>
        <p:txBody>
          <a:bodyPr spcFirstLastPara="1" vert="horz" wrap="square" lIns="91433" tIns="45700" rIns="91433" bIns="45700" rtlCol="0" anchor="ctr" anchorCtr="0">
            <a:noAutofit/>
          </a:bodyPr>
          <a:lstStyle/>
          <a:p>
            <a:pPr>
              <a:spcBef>
                <a:spcPts val="0"/>
              </a:spcBef>
            </a:pPr>
            <a:r>
              <a:rPr lang="en" sz="4133">
                <a:solidFill>
                  <a:srgbClr val="674EA7"/>
                </a:solidFill>
                <a:latin typeface="Montserrat Black"/>
                <a:ea typeface="Montserrat Black"/>
                <a:cs typeface="Montserrat Black"/>
                <a:sym typeface="Montserrat Black"/>
              </a:rPr>
              <a:t>Welcome to the Eaglelite Book Club</a:t>
            </a:r>
            <a:endParaRPr sz="4133">
              <a:solidFill>
                <a:srgbClr val="674EA7"/>
              </a:solidFill>
              <a:latin typeface="Montserrat Black"/>
              <a:ea typeface="Montserrat Black"/>
              <a:cs typeface="Montserrat Black"/>
              <a:sym typeface="Montserrat Black"/>
            </a:endParaRPr>
          </a:p>
        </p:txBody>
      </p:sp>
      <p:pic>
        <p:nvPicPr>
          <p:cNvPr id="61" name="Google Shape;61;p14"/>
          <p:cNvPicPr preferRelativeResize="0"/>
          <p:nvPr/>
        </p:nvPicPr>
        <p:blipFill>
          <a:blip r:embed="rId3">
            <a:alphaModFix/>
          </a:blip>
          <a:stretch>
            <a:fillRect/>
          </a:stretch>
        </p:blipFill>
        <p:spPr>
          <a:xfrm>
            <a:off x="4553601" y="669734"/>
            <a:ext cx="3317033" cy="3317033"/>
          </a:xfrm>
          <a:prstGeom prst="rect">
            <a:avLst/>
          </a:prstGeom>
          <a:noFill/>
          <a:ln>
            <a:noFill/>
          </a:ln>
        </p:spPr>
      </p:pic>
      <p:pic>
        <p:nvPicPr>
          <p:cNvPr id="62" name="Google Shape;62;p14"/>
          <p:cNvPicPr preferRelativeResize="0"/>
          <p:nvPr/>
        </p:nvPicPr>
        <p:blipFill>
          <a:blip r:embed="rId4">
            <a:alphaModFix/>
          </a:blip>
          <a:stretch>
            <a:fillRect/>
          </a:stretch>
        </p:blipFill>
        <p:spPr>
          <a:xfrm>
            <a:off x="9226431" y="187285"/>
            <a:ext cx="2703436" cy="1325575"/>
          </a:xfrm>
          <a:prstGeom prst="rect">
            <a:avLst/>
          </a:prstGeom>
          <a:noFill/>
          <a:ln>
            <a:noFill/>
          </a:ln>
        </p:spPr>
      </p:pic>
    </p:spTree>
    <p:extLst>
      <p:ext uri="{BB962C8B-B14F-4D97-AF65-F5344CB8AC3E}">
        <p14:creationId xmlns:p14="http://schemas.microsoft.com/office/powerpoint/2010/main" val="3587267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B897D-87D9-4933-B87F-87267A82E73E}"/>
              </a:ext>
            </a:extLst>
          </p:cNvPr>
          <p:cNvSpPr>
            <a:spLocks noGrp="1"/>
          </p:cNvSpPr>
          <p:nvPr>
            <p:ph type="title"/>
          </p:nvPr>
        </p:nvSpPr>
        <p:spPr>
          <a:xfrm>
            <a:off x="838200" y="3885565"/>
            <a:ext cx="3677529" cy="1325563"/>
          </a:xfrm>
        </p:spPr>
        <p:txBody>
          <a:bodyPr>
            <a:normAutofit/>
          </a:bodyPr>
          <a:lstStyle/>
          <a:p>
            <a:r>
              <a:rPr lang="en-US" sz="8800" b="1" dirty="0">
                <a:solidFill>
                  <a:srgbClr val="002060"/>
                </a:solidFill>
                <a:latin typeface="Montserrat" pitchFamily="2" charset="77"/>
              </a:rPr>
              <a:t>Polls</a:t>
            </a:r>
          </a:p>
        </p:txBody>
      </p:sp>
      <p:sp>
        <p:nvSpPr>
          <p:cNvPr id="3" name="Content Placeholder 2">
            <a:extLst>
              <a:ext uri="{FF2B5EF4-FFF2-40B4-BE49-F238E27FC236}">
                <a16:creationId xmlns:a16="http://schemas.microsoft.com/office/drawing/2014/main" id="{676F0E9D-38DC-459F-8A15-BA0A80A6F792}"/>
              </a:ext>
            </a:extLst>
          </p:cNvPr>
          <p:cNvSpPr>
            <a:spLocks noGrp="1"/>
          </p:cNvSpPr>
          <p:nvPr>
            <p:ph idx="1"/>
          </p:nvPr>
        </p:nvSpPr>
        <p:spPr>
          <a:xfrm>
            <a:off x="838200" y="5657777"/>
            <a:ext cx="3390900" cy="519186"/>
          </a:xfrm>
        </p:spPr>
        <p:txBody>
          <a:bodyPr/>
          <a:lstStyle/>
          <a:p>
            <a:r>
              <a:rPr lang="en-US" i="1" dirty="0">
                <a:latin typeface="Georgia" panose="02040502050405020303" pitchFamily="18" charset="0"/>
              </a:rPr>
              <a:t>Run poll on Zoom</a:t>
            </a:r>
          </a:p>
        </p:txBody>
      </p:sp>
      <p:pic>
        <p:nvPicPr>
          <p:cNvPr id="12290" name="Picture 2">
            <a:extLst>
              <a:ext uri="{FF2B5EF4-FFF2-40B4-BE49-F238E27FC236}">
                <a16:creationId xmlns:a16="http://schemas.microsoft.com/office/drawing/2014/main" id="{21BC3586-572C-7541-B56A-054E6C2F9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903" y="1690688"/>
            <a:ext cx="6676097" cy="396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712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1EE3-3F3C-42B3-ACE7-8086AD70715E}"/>
              </a:ext>
            </a:extLst>
          </p:cNvPr>
          <p:cNvSpPr>
            <a:spLocks noGrp="1"/>
          </p:cNvSpPr>
          <p:nvPr>
            <p:ph type="title"/>
          </p:nvPr>
        </p:nvSpPr>
        <p:spPr>
          <a:xfrm>
            <a:off x="780154" y="356012"/>
            <a:ext cx="9894132" cy="1031216"/>
          </a:xfrm>
        </p:spPr>
        <p:txBody>
          <a:bodyPr anchor="b">
            <a:normAutofit/>
          </a:bodyPr>
          <a:lstStyle/>
          <a:p>
            <a:r>
              <a:rPr lang="en-US" b="1" dirty="0">
                <a:solidFill>
                  <a:srgbClr val="002060"/>
                </a:solidFill>
                <a:latin typeface="Montserrat" pitchFamily="2" charset="77"/>
              </a:rPr>
              <a:t>Showing up  and Follow through </a:t>
            </a:r>
            <a:endParaRPr lang="en-US" dirty="0">
              <a:solidFill>
                <a:srgbClr val="002060"/>
              </a:solidFill>
              <a:latin typeface="Montserrat" pitchFamily="2" charset="77"/>
            </a:endParaRPr>
          </a:p>
        </p:txBody>
      </p:sp>
      <p:pic>
        <p:nvPicPr>
          <p:cNvPr id="5" name="Picture 4">
            <a:extLst>
              <a:ext uri="{FF2B5EF4-FFF2-40B4-BE49-F238E27FC236}">
                <a16:creationId xmlns:a16="http://schemas.microsoft.com/office/drawing/2014/main" id="{11AF89FB-2547-4629-8176-DF65678BB637}"/>
              </a:ext>
            </a:extLst>
          </p:cNvPr>
          <p:cNvPicPr>
            <a:picLocks noChangeAspect="1"/>
          </p:cNvPicPr>
          <p:nvPr/>
        </p:nvPicPr>
        <p:blipFill>
          <a:blip r:embed="rId3"/>
          <a:stretch>
            <a:fillRect/>
          </a:stretch>
        </p:blipFill>
        <p:spPr>
          <a:xfrm>
            <a:off x="1502088" y="2699479"/>
            <a:ext cx="5069383" cy="2534691"/>
          </a:xfrm>
          <a:prstGeom prst="rect">
            <a:avLst/>
          </a:prstGeom>
        </p:spPr>
      </p:pic>
      <p:sp>
        <p:nvSpPr>
          <p:cNvPr id="10" name="Freeform: Shape 9">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2" name="Freeform: Shape 11">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1"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defTabSz="1219170">
              <a:defRPr/>
            </a:pPr>
            <a:endParaRPr lang="en-US" sz="2400">
              <a:solidFill>
                <a:prstClr val="black"/>
              </a:solidFill>
              <a:latin typeface="Calibri" panose="020F0502020204030204"/>
              <a:cs typeface="Arial"/>
              <a:sym typeface="Arial"/>
            </a:endParaRPr>
          </a:p>
        </p:txBody>
      </p:sp>
      <p:sp>
        <p:nvSpPr>
          <p:cNvPr id="3" name="Content Placeholder 2">
            <a:extLst>
              <a:ext uri="{FF2B5EF4-FFF2-40B4-BE49-F238E27FC236}">
                <a16:creationId xmlns:a16="http://schemas.microsoft.com/office/drawing/2014/main" id="{9E75A174-F644-4F05-B604-D5D3FC080840}"/>
              </a:ext>
            </a:extLst>
          </p:cNvPr>
          <p:cNvSpPr>
            <a:spLocks noGrp="1"/>
          </p:cNvSpPr>
          <p:nvPr>
            <p:ph idx="1"/>
          </p:nvPr>
        </p:nvSpPr>
        <p:spPr>
          <a:xfrm>
            <a:off x="7760970" y="1544828"/>
            <a:ext cx="3984563" cy="4799560"/>
          </a:xfrm>
        </p:spPr>
        <p:txBody>
          <a:bodyPr anchor="ctr">
            <a:normAutofit/>
          </a:bodyPr>
          <a:lstStyle/>
          <a:p>
            <a:pPr marL="0" indent="0">
              <a:buNone/>
            </a:pPr>
            <a:endParaRPr lang="en-US" sz="2000" i="1" dirty="0">
              <a:latin typeface="Georgia" panose="02040502050405020303" pitchFamily="18" charset="0"/>
            </a:endParaRPr>
          </a:p>
          <a:p>
            <a:pPr marL="0" indent="0">
              <a:buNone/>
            </a:pPr>
            <a:r>
              <a:rPr lang="en-US" sz="2000" i="1" dirty="0">
                <a:latin typeface="Georgia" panose="02040502050405020303" pitchFamily="18" charset="0"/>
              </a:rPr>
              <a:t>Let me speculate, though. Left to her own devices, a little girl who, after failing to open a box of raisins and saying to herself, “This is too hard! I quit!” might enter a vicious cycle that reinforces giving up. She might learn to give up one thing after another, each time missing the opportunity to enter the virtuous cycle of struggle, followed by progress, followed by confidence to try something even harder.</a:t>
            </a:r>
          </a:p>
          <a:p>
            <a:endParaRPr lang="en-US" sz="1600" i="1" dirty="0">
              <a:latin typeface="Georgia" panose="02040502050405020303" pitchFamily="18" charset="0"/>
            </a:endParaRPr>
          </a:p>
        </p:txBody>
      </p:sp>
      <p:pic>
        <p:nvPicPr>
          <p:cNvPr id="7" name="Picture 2">
            <a:extLst>
              <a:ext uri="{FF2B5EF4-FFF2-40B4-BE49-F238E27FC236}">
                <a16:creationId xmlns:a16="http://schemas.microsoft.com/office/drawing/2014/main" id="{02CA13AD-AF4F-2F48-B23A-91F2998132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315" y="1398752"/>
            <a:ext cx="8677091" cy="9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99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8B266447-2589-CA46-A224-F7BA5C966E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0" y="643466"/>
            <a:ext cx="5571067" cy="5571067"/>
          </a:xfrm>
          <a:prstGeom prst="rect">
            <a:avLst/>
          </a:prstGeom>
        </p:spPr>
      </p:pic>
      <p:pic>
        <p:nvPicPr>
          <p:cNvPr id="8" name="Picture 7">
            <a:extLst>
              <a:ext uri="{FF2B5EF4-FFF2-40B4-BE49-F238E27FC236}">
                <a16:creationId xmlns:a16="http://schemas.microsoft.com/office/drawing/2014/main" id="{648D8061-B931-BB4B-BC71-5F7BDC3D45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BB65C8A-252D-ED40-BD98-5888BC7FDA5B}"/>
              </a:ext>
            </a:extLst>
          </p:cNvPr>
          <p:cNvSpPr/>
          <p:nvPr/>
        </p:nvSpPr>
        <p:spPr>
          <a:xfrm>
            <a:off x="361070" y="3659495"/>
            <a:ext cx="7573108" cy="3036729"/>
          </a:xfrm>
          <a:prstGeom prst="rect">
            <a:avLst/>
          </a:prstGeom>
        </p:spPr>
        <p:txBody>
          <a:bodyPr wrap="square">
            <a:spAutoFit/>
          </a:bodyPr>
          <a:lstStyle/>
          <a:p>
            <a:r>
              <a:rPr lang="en-US" sz="8800" b="1" dirty="0">
                <a:solidFill>
                  <a:srgbClr val="351C75"/>
                </a:solidFill>
                <a:latin typeface="Montserrat" pitchFamily="2" charset="77"/>
              </a:rPr>
              <a:t>PRACTICE</a:t>
            </a:r>
            <a:endParaRPr lang="en-US" dirty="0">
              <a:latin typeface="Montserrat" pitchFamily="2" charset="77"/>
            </a:endParaRPr>
          </a:p>
          <a:p>
            <a:pPr>
              <a:spcAft>
                <a:spcPts val="1600"/>
              </a:spcAft>
            </a:pPr>
            <a:br>
              <a:rPr lang="en-US" dirty="0"/>
            </a:br>
            <a:r>
              <a:rPr lang="en-US" i="1" dirty="0">
                <a:solidFill>
                  <a:srgbClr val="0A0A0A"/>
                </a:solidFill>
                <a:latin typeface="Georgia" panose="02040502050405020303" pitchFamily="18" charset="0"/>
              </a:rPr>
              <a:t>“We all know people who had tremendous talent who didn’t do anything with it,”</a:t>
            </a:r>
            <a:endParaRPr lang="en-US" dirty="0"/>
          </a:p>
          <a:p>
            <a:br>
              <a:rPr lang="en-US" dirty="0"/>
            </a:br>
            <a:endParaRPr lang="en-US" dirty="0"/>
          </a:p>
        </p:txBody>
      </p:sp>
    </p:spTree>
    <p:extLst>
      <p:ext uri="{BB962C8B-B14F-4D97-AF65-F5344CB8AC3E}">
        <p14:creationId xmlns:p14="http://schemas.microsoft.com/office/powerpoint/2010/main" val="357852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b="1" dirty="0">
                <a:solidFill>
                  <a:srgbClr val="002060"/>
                </a:solidFill>
                <a:latin typeface="Montserrat" pitchFamily="2" charset="77"/>
                <a:ea typeface="Droid Sans"/>
                <a:cs typeface="Droid Sans"/>
                <a:sym typeface="Droid Sans"/>
              </a:rPr>
              <a:t>Spelling Bee Champions</a:t>
            </a:r>
            <a:endParaRPr b="1" dirty="0">
              <a:solidFill>
                <a:srgbClr val="002060"/>
              </a:solidFill>
              <a:latin typeface="Montserrat" pitchFamily="2" charset="77"/>
              <a:ea typeface="Droid Sans"/>
              <a:cs typeface="Droid Sans"/>
              <a:sym typeface="Droid Sans"/>
            </a:endParaRPr>
          </a:p>
        </p:txBody>
      </p:sp>
      <p:sp>
        <p:nvSpPr>
          <p:cNvPr id="191" name="Google Shape;191;p35"/>
          <p:cNvSpPr txBox="1">
            <a:spLocks noGrp="1"/>
          </p:cNvSpPr>
          <p:nvPr>
            <p:ph type="body" idx="1"/>
          </p:nvPr>
        </p:nvSpPr>
        <p:spPr>
          <a:xfrm>
            <a:off x="4531100" y="1356967"/>
            <a:ext cx="7431200" cy="4734800"/>
          </a:xfrm>
          <a:prstGeom prst="rect">
            <a:avLst/>
          </a:prstGeom>
        </p:spPr>
        <p:txBody>
          <a:bodyPr spcFirstLastPara="1" vert="horz" wrap="square" lIns="121900" tIns="121900" rIns="121900" bIns="121900" rtlCol="0" anchor="t" anchorCtr="0">
            <a:noAutofit/>
          </a:bodyPr>
          <a:lstStyle/>
          <a:p>
            <a:pPr marL="0" indent="0">
              <a:lnSpc>
                <a:spcPct val="158000"/>
              </a:lnSpc>
              <a:spcBef>
                <a:spcPts val="4267"/>
              </a:spcBef>
              <a:buClr>
                <a:schemeClr val="dk1"/>
              </a:buClr>
              <a:buSzPts val="1100"/>
              <a:buNone/>
            </a:pPr>
            <a:r>
              <a:rPr lang="en" sz="2133">
                <a:solidFill>
                  <a:schemeClr val="dk1"/>
                </a:solidFill>
                <a:highlight>
                  <a:srgbClr val="FFFFFF"/>
                </a:highlight>
                <a:latin typeface="Georgia"/>
                <a:ea typeface="Georgia"/>
                <a:cs typeface="Georgia"/>
                <a:sym typeface="Georgia"/>
              </a:rPr>
              <a:t>Champions prepared in three ways —</a:t>
            </a:r>
            <a:endParaRPr sz="2133">
              <a:solidFill>
                <a:schemeClr val="dk1"/>
              </a:solidFill>
              <a:highlight>
                <a:srgbClr val="FFFFFF"/>
              </a:highlight>
              <a:latin typeface="Georgia"/>
              <a:ea typeface="Georgia"/>
              <a:cs typeface="Georgia"/>
              <a:sym typeface="Georgia"/>
            </a:endParaRPr>
          </a:p>
          <a:p>
            <a:pPr marL="999042" indent="-423323">
              <a:lnSpc>
                <a:spcPct val="158000"/>
              </a:lnSpc>
              <a:spcBef>
                <a:spcPts val="4267"/>
              </a:spcBef>
              <a:buClr>
                <a:schemeClr val="dk1"/>
              </a:buClr>
              <a:buSzPts val="1400"/>
              <a:buFont typeface="Georgia"/>
              <a:buAutoNum type="arabicPeriod"/>
            </a:pPr>
            <a:r>
              <a:rPr lang="en" sz="1867" i="1">
                <a:solidFill>
                  <a:schemeClr val="dk1"/>
                </a:solidFill>
                <a:highlight>
                  <a:srgbClr val="FFFFFF"/>
                </a:highlight>
                <a:latin typeface="Georgia"/>
                <a:ea typeface="Georgia"/>
                <a:cs typeface="Georgia"/>
                <a:sym typeface="Georgia"/>
              </a:rPr>
              <a:t>They </a:t>
            </a:r>
            <a:r>
              <a:rPr lang="en" sz="1867" b="1" i="1">
                <a:solidFill>
                  <a:schemeClr val="dk1"/>
                </a:solidFill>
                <a:highlight>
                  <a:srgbClr val="FFFFFF"/>
                </a:highlight>
                <a:latin typeface="Georgia"/>
                <a:ea typeface="Georgia"/>
                <a:cs typeface="Georgia"/>
                <a:sym typeface="Georgia"/>
              </a:rPr>
              <a:t>read a lot</a:t>
            </a:r>
            <a:r>
              <a:rPr lang="en" sz="1867" i="1">
                <a:solidFill>
                  <a:schemeClr val="dk1"/>
                </a:solidFill>
                <a:highlight>
                  <a:srgbClr val="FFFFFF"/>
                </a:highlight>
                <a:latin typeface="Georgia"/>
                <a:ea typeface="Georgia"/>
                <a:cs typeface="Georgia"/>
                <a:sym typeface="Georgia"/>
              </a:rPr>
              <a:t>, and it was effortless and enjoyable.</a:t>
            </a:r>
            <a:endParaRPr sz="1867" i="1">
              <a:solidFill>
                <a:schemeClr val="dk1"/>
              </a:solidFill>
              <a:highlight>
                <a:srgbClr val="FFFFFF"/>
              </a:highlight>
              <a:latin typeface="Georgia"/>
              <a:ea typeface="Georgia"/>
              <a:cs typeface="Georgia"/>
              <a:sym typeface="Georgia"/>
            </a:endParaRPr>
          </a:p>
          <a:p>
            <a:pPr marL="999042" indent="-423323">
              <a:lnSpc>
                <a:spcPct val="158000"/>
              </a:lnSpc>
              <a:buClr>
                <a:schemeClr val="dk1"/>
              </a:buClr>
              <a:buSzPts val="1400"/>
              <a:buFont typeface="Georgia"/>
              <a:buAutoNum type="arabicPeriod"/>
            </a:pPr>
            <a:r>
              <a:rPr lang="en" sz="1867" i="1">
                <a:solidFill>
                  <a:schemeClr val="dk1"/>
                </a:solidFill>
                <a:highlight>
                  <a:srgbClr val="FFFFFF"/>
                </a:highlight>
                <a:latin typeface="Georgia"/>
                <a:ea typeface="Georgia"/>
                <a:cs typeface="Georgia"/>
                <a:sym typeface="Georgia"/>
              </a:rPr>
              <a:t>Kids would get </a:t>
            </a:r>
            <a:r>
              <a:rPr lang="en" sz="1867" b="1" i="1">
                <a:solidFill>
                  <a:schemeClr val="dk1"/>
                </a:solidFill>
                <a:highlight>
                  <a:srgbClr val="FFFFFF"/>
                </a:highlight>
                <a:latin typeface="Georgia"/>
                <a:ea typeface="Georgia"/>
                <a:cs typeface="Georgia"/>
                <a:sym typeface="Georgia"/>
              </a:rPr>
              <a:t>quizzed by mom and dad, teachers</a:t>
            </a:r>
            <a:r>
              <a:rPr lang="en" sz="1867" i="1">
                <a:solidFill>
                  <a:schemeClr val="dk1"/>
                </a:solidFill>
                <a:highlight>
                  <a:srgbClr val="FFFFFF"/>
                </a:highlight>
                <a:latin typeface="Georgia"/>
                <a:ea typeface="Georgia"/>
                <a:cs typeface="Georgia"/>
                <a:sym typeface="Georgia"/>
              </a:rPr>
              <a:t>, etc.</a:t>
            </a:r>
            <a:endParaRPr sz="1867" i="1">
              <a:solidFill>
                <a:schemeClr val="dk1"/>
              </a:solidFill>
              <a:highlight>
                <a:srgbClr val="FFFFFF"/>
              </a:highlight>
              <a:latin typeface="Georgia"/>
              <a:ea typeface="Georgia"/>
              <a:cs typeface="Georgia"/>
              <a:sym typeface="Georgia"/>
            </a:endParaRPr>
          </a:p>
          <a:p>
            <a:pPr marL="999042" indent="-423323">
              <a:lnSpc>
                <a:spcPct val="158000"/>
              </a:lnSpc>
              <a:buClr>
                <a:schemeClr val="dk1"/>
              </a:buClr>
              <a:buSzPts val="1400"/>
              <a:buFont typeface="Georgia"/>
              <a:buAutoNum type="arabicPeriod"/>
            </a:pPr>
            <a:r>
              <a:rPr lang="en" sz="1867" i="1">
                <a:solidFill>
                  <a:schemeClr val="dk1"/>
                </a:solidFill>
                <a:highlight>
                  <a:srgbClr val="FFFFFF"/>
                </a:highlight>
                <a:latin typeface="Georgia"/>
                <a:ea typeface="Georgia"/>
                <a:cs typeface="Georgia"/>
                <a:sym typeface="Georgia"/>
              </a:rPr>
              <a:t>And finally, they would put in deliberate practice. This would be done alone where they would </a:t>
            </a:r>
            <a:r>
              <a:rPr lang="en" sz="1867" b="1" i="1">
                <a:solidFill>
                  <a:schemeClr val="dk1"/>
                </a:solidFill>
                <a:highlight>
                  <a:srgbClr val="FFFFFF"/>
                </a:highlight>
                <a:latin typeface="Georgia"/>
                <a:ea typeface="Georgia"/>
                <a:cs typeface="Georgia"/>
                <a:sym typeface="Georgia"/>
              </a:rPr>
              <a:t>study word origins, respell words, and work on their weaknesses.</a:t>
            </a:r>
            <a:endParaRPr sz="1867" b="1" i="1">
              <a:solidFill>
                <a:schemeClr val="dk1"/>
              </a:solidFill>
              <a:highlight>
                <a:srgbClr val="FFFFFF"/>
              </a:highlight>
              <a:latin typeface="Georgia"/>
              <a:ea typeface="Georgia"/>
              <a:cs typeface="Georgia"/>
              <a:sym typeface="Georgia"/>
            </a:endParaRPr>
          </a:p>
          <a:p>
            <a:pPr marL="0" indent="0">
              <a:spcAft>
                <a:spcPts val="2133"/>
              </a:spcAft>
              <a:buNone/>
            </a:pPr>
            <a:endParaRPr/>
          </a:p>
        </p:txBody>
      </p:sp>
      <p:pic>
        <p:nvPicPr>
          <p:cNvPr id="192" name="Google Shape;192;p35"/>
          <p:cNvPicPr preferRelativeResize="0"/>
          <p:nvPr/>
        </p:nvPicPr>
        <p:blipFill>
          <a:blip r:embed="rId3">
            <a:alphaModFix/>
          </a:blip>
          <a:stretch>
            <a:fillRect/>
          </a:stretch>
        </p:blipFill>
        <p:spPr>
          <a:xfrm>
            <a:off x="415601" y="1967134"/>
            <a:ext cx="4124700" cy="4124700"/>
          </a:xfrm>
          <a:prstGeom prst="rect">
            <a:avLst/>
          </a:prstGeom>
          <a:noFill/>
          <a:ln>
            <a:noFill/>
          </a:ln>
        </p:spPr>
      </p:pic>
      <p:pic>
        <p:nvPicPr>
          <p:cNvPr id="5" name="Picture 4">
            <a:extLst>
              <a:ext uri="{FF2B5EF4-FFF2-40B4-BE49-F238E27FC236}">
                <a16:creationId xmlns:a16="http://schemas.microsoft.com/office/drawing/2014/main" id="{C8A000E7-B2AE-AE4D-ABCE-DA0D670ED7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2CDF61F6-3BC9-174C-807B-B1D01F3CDE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995" y="1444472"/>
            <a:ext cx="8677091" cy="909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36"/>
          <p:cNvPicPr preferRelativeResize="0"/>
          <p:nvPr/>
        </p:nvPicPr>
        <p:blipFill>
          <a:blip r:embed="rId3">
            <a:alphaModFix/>
          </a:blip>
          <a:stretch>
            <a:fillRect/>
          </a:stretch>
        </p:blipFill>
        <p:spPr>
          <a:xfrm>
            <a:off x="0" y="0"/>
            <a:ext cx="12192000" cy="6827520"/>
          </a:xfrm>
          <a:prstGeom prst="rect">
            <a:avLst/>
          </a:prstGeom>
          <a:noFill/>
          <a:ln>
            <a:noFill/>
          </a:ln>
        </p:spPr>
      </p:pic>
      <p:sp>
        <p:nvSpPr>
          <p:cNvPr id="198" name="Google Shape;198;p36"/>
          <p:cNvSpPr txBox="1">
            <a:spLocks noGrp="1"/>
          </p:cNvSpPr>
          <p:nvPr>
            <p:ph type="body" idx="1"/>
          </p:nvPr>
        </p:nvSpPr>
        <p:spPr>
          <a:xfrm>
            <a:off x="5137467" y="5089300"/>
            <a:ext cx="6487600" cy="14276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sz="1867" i="1">
                <a:solidFill>
                  <a:schemeClr val="lt1"/>
                </a:solidFill>
                <a:latin typeface="Georgia"/>
                <a:ea typeface="Georgia"/>
                <a:cs typeface="Georgia"/>
                <a:sym typeface="Georgia"/>
              </a:rPr>
              <a:t>Swimming’s greatest ambassador, 3-time Olympic Gold Medalist, one the great American sprint freestylers of all-time,five-time NCAA Champion</a:t>
            </a:r>
            <a:endParaRPr sz="1867" i="1">
              <a:solidFill>
                <a:schemeClr val="lt1"/>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7"/>
          <p:cNvSpPr txBox="1">
            <a:spLocks noGrp="1"/>
          </p:cNvSpPr>
          <p:nvPr>
            <p:ph type="title"/>
          </p:nvPr>
        </p:nvSpPr>
        <p:spPr>
          <a:xfrm>
            <a:off x="415600" y="132433"/>
            <a:ext cx="9896018" cy="763600"/>
          </a:xfrm>
          <a:prstGeom prst="rect">
            <a:avLst/>
          </a:prstGeom>
        </p:spPr>
        <p:txBody>
          <a:bodyPr spcFirstLastPara="1" vert="horz" wrap="square" lIns="121900" tIns="121900" rIns="121900" bIns="121900" rtlCol="0" anchor="t" anchorCtr="0">
            <a:noAutofit/>
          </a:bodyPr>
          <a:lstStyle/>
          <a:p>
            <a:r>
              <a:rPr lang="en" sz="4800" b="1" dirty="0">
                <a:solidFill>
                  <a:srgbClr val="002060"/>
                </a:solidFill>
                <a:latin typeface="Montserrat" pitchFamily="2" charset="77"/>
                <a:ea typeface="Droid Sans"/>
                <a:cs typeface="Droid Sans"/>
                <a:sym typeface="Droid Sans"/>
              </a:rPr>
              <a:t>Interview with Rowdy Gaines</a:t>
            </a:r>
            <a:endParaRPr sz="4800" b="1" dirty="0">
              <a:solidFill>
                <a:srgbClr val="002060"/>
              </a:solidFill>
              <a:latin typeface="Montserrat" pitchFamily="2" charset="77"/>
              <a:ea typeface="Droid Sans"/>
              <a:cs typeface="Droid Sans"/>
              <a:sym typeface="Droid Sans"/>
            </a:endParaRPr>
          </a:p>
        </p:txBody>
      </p:sp>
      <p:sp>
        <p:nvSpPr>
          <p:cNvPr id="204" name="Google Shape;204;p37"/>
          <p:cNvSpPr txBox="1">
            <a:spLocks noGrp="1"/>
          </p:cNvSpPr>
          <p:nvPr>
            <p:ph type="body" idx="1"/>
          </p:nvPr>
        </p:nvSpPr>
        <p:spPr>
          <a:xfrm>
            <a:off x="415600" y="1159033"/>
            <a:ext cx="11360800" cy="4808800"/>
          </a:xfrm>
          <a:prstGeom prst="rect">
            <a:avLst/>
          </a:prstGeom>
        </p:spPr>
        <p:txBody>
          <a:bodyPr spcFirstLastPara="1" vert="horz" wrap="square" lIns="121900" tIns="121900" rIns="121900" bIns="121900" rtlCol="0" anchor="t" anchorCtr="0">
            <a:noAutofit/>
          </a:bodyPr>
          <a:lstStyle/>
          <a:p>
            <a:pPr marL="0" indent="0">
              <a:buNone/>
            </a:pPr>
            <a:r>
              <a:rPr lang="en" i="1" dirty="0">
                <a:latin typeface="Georgia"/>
                <a:ea typeface="Georgia"/>
                <a:cs typeface="Georgia"/>
                <a:sym typeface="Georgia"/>
              </a:rPr>
              <a:t>Swam, in increments of fifty-yard laps, </a:t>
            </a:r>
            <a:r>
              <a:rPr lang="en" b="1" i="1" dirty="0">
                <a:solidFill>
                  <a:srgbClr val="002060"/>
                </a:solidFill>
                <a:latin typeface="Georgia"/>
                <a:ea typeface="Georgia"/>
                <a:cs typeface="Georgia"/>
                <a:sym typeface="Georgia"/>
              </a:rPr>
              <a:t>at least 20,000 miles</a:t>
            </a:r>
            <a:r>
              <a:rPr lang="en" i="1" dirty="0">
                <a:solidFill>
                  <a:srgbClr val="002060"/>
                </a:solidFill>
                <a:latin typeface="Georgia"/>
                <a:ea typeface="Georgia"/>
                <a:cs typeface="Georgia"/>
                <a:sym typeface="Georgia"/>
              </a:rPr>
              <a:t> </a:t>
            </a:r>
            <a:r>
              <a:rPr lang="en" i="1" dirty="0">
                <a:latin typeface="Georgia"/>
                <a:ea typeface="Georgia"/>
                <a:cs typeface="Georgia"/>
                <a:sym typeface="Georgia"/>
              </a:rPr>
              <a:t>in order to develop stamina, technique, confidence and judgement to win an Olympic gold medal.</a:t>
            </a:r>
            <a:endParaRPr i="1" dirty="0">
              <a:latin typeface="Georgia"/>
              <a:ea typeface="Georgia"/>
              <a:cs typeface="Georgia"/>
              <a:sym typeface="Georgia"/>
            </a:endParaRPr>
          </a:p>
          <a:p>
            <a:pPr marL="0" indent="0">
              <a:spcBef>
                <a:spcPts val="2133"/>
              </a:spcBef>
              <a:buNone/>
            </a:pPr>
            <a:r>
              <a:rPr lang="en" sz="1733" b="1" dirty="0">
                <a:latin typeface="Georgia"/>
                <a:ea typeface="Georgia"/>
                <a:cs typeface="Georgia"/>
                <a:sym typeface="Georgia"/>
              </a:rPr>
              <a:t>R:</a:t>
            </a:r>
            <a:r>
              <a:rPr lang="en" sz="1733" dirty="0">
                <a:latin typeface="Georgia"/>
                <a:ea typeface="Georgia"/>
                <a:cs typeface="Georgia"/>
                <a:sym typeface="Georgia"/>
              </a:rPr>
              <a:t> I swam around the world for a race that lasted 49 seconds.</a:t>
            </a:r>
            <a:endParaRPr sz="1733" dirty="0">
              <a:latin typeface="Georgia"/>
              <a:ea typeface="Georgia"/>
              <a:cs typeface="Georgia"/>
              <a:sym typeface="Georgia"/>
            </a:endParaRPr>
          </a:p>
          <a:p>
            <a:pPr marL="0" indent="0">
              <a:spcBef>
                <a:spcPts val="2133"/>
              </a:spcBef>
              <a:buNone/>
            </a:pPr>
            <a:r>
              <a:rPr lang="en" sz="1733" b="1" dirty="0">
                <a:latin typeface="Georgia"/>
                <a:ea typeface="Georgia"/>
                <a:cs typeface="Georgia"/>
                <a:sym typeface="Georgia"/>
              </a:rPr>
              <a:t>A: </a:t>
            </a:r>
            <a:r>
              <a:rPr lang="en" sz="1733" dirty="0">
                <a:latin typeface="Georgia"/>
                <a:ea typeface="Georgia"/>
                <a:cs typeface="Georgia"/>
                <a:sym typeface="Georgia"/>
              </a:rPr>
              <a:t>Do you enjoy those miles? I mean did you love practicing?</a:t>
            </a:r>
            <a:endParaRPr sz="1733" dirty="0">
              <a:latin typeface="Georgia"/>
              <a:ea typeface="Georgia"/>
              <a:cs typeface="Georgia"/>
              <a:sym typeface="Georgia"/>
            </a:endParaRPr>
          </a:p>
          <a:p>
            <a:pPr marL="0" indent="0">
              <a:spcBef>
                <a:spcPts val="2133"/>
              </a:spcBef>
              <a:buNone/>
            </a:pPr>
            <a:r>
              <a:rPr lang="en" sz="1733" b="1" dirty="0">
                <a:latin typeface="Georgia"/>
                <a:ea typeface="Georgia"/>
                <a:cs typeface="Georgia"/>
                <a:sym typeface="Georgia"/>
              </a:rPr>
              <a:t>R:</a:t>
            </a:r>
            <a:r>
              <a:rPr lang="en" sz="1733" dirty="0">
                <a:latin typeface="Georgia"/>
                <a:ea typeface="Georgia"/>
                <a:cs typeface="Georgia"/>
                <a:sym typeface="Georgia"/>
              </a:rPr>
              <a:t> I am not going to lie. I never really enjoyed going to practice, and I certainly didn’t enjoy it while I was there. In fact, there were brief moments, walking to the pool at 4/4:30am or sometimes when I couldn’t take the pain, when I’d think, ‘God, is it worth it?’</a:t>
            </a:r>
            <a:endParaRPr sz="1733" dirty="0">
              <a:latin typeface="Georgia"/>
              <a:ea typeface="Georgia"/>
              <a:cs typeface="Georgia"/>
              <a:sym typeface="Georgia"/>
            </a:endParaRPr>
          </a:p>
          <a:p>
            <a:pPr marL="0" indent="0">
              <a:spcBef>
                <a:spcPts val="2133"/>
              </a:spcBef>
              <a:buNone/>
            </a:pPr>
            <a:r>
              <a:rPr lang="en" sz="1733" b="1" dirty="0">
                <a:latin typeface="Georgia"/>
                <a:ea typeface="Georgia"/>
                <a:cs typeface="Georgia"/>
                <a:sym typeface="Georgia"/>
              </a:rPr>
              <a:t>A:</a:t>
            </a:r>
            <a:r>
              <a:rPr lang="en" sz="1733" dirty="0">
                <a:latin typeface="Georgia"/>
                <a:ea typeface="Georgia"/>
                <a:cs typeface="Georgia"/>
                <a:sym typeface="Georgia"/>
              </a:rPr>
              <a:t> So why didn’t you quit?</a:t>
            </a:r>
            <a:endParaRPr sz="1733" dirty="0">
              <a:latin typeface="Georgia"/>
              <a:ea typeface="Georgia"/>
              <a:cs typeface="Georgia"/>
              <a:sym typeface="Georgia"/>
            </a:endParaRPr>
          </a:p>
          <a:p>
            <a:pPr marL="0" indent="0">
              <a:spcBef>
                <a:spcPts val="2133"/>
              </a:spcBef>
              <a:spcAft>
                <a:spcPts val="2133"/>
              </a:spcAft>
              <a:buNone/>
            </a:pPr>
            <a:r>
              <a:rPr lang="en" sz="1733" b="1" dirty="0">
                <a:latin typeface="Georgia"/>
                <a:ea typeface="Georgia"/>
                <a:cs typeface="Georgia"/>
                <a:sym typeface="Georgia"/>
              </a:rPr>
              <a:t>R: </a:t>
            </a:r>
            <a:r>
              <a:rPr lang="en" sz="1733" dirty="0">
                <a:latin typeface="Georgia"/>
                <a:ea typeface="Georgia"/>
                <a:cs typeface="Georgia"/>
                <a:sym typeface="Georgia"/>
              </a:rPr>
              <a:t>Its very simple. Its </a:t>
            </a:r>
            <a:r>
              <a:rPr lang="en" sz="1733" dirty="0" err="1">
                <a:latin typeface="Georgia"/>
                <a:ea typeface="Georgia"/>
                <a:cs typeface="Georgia"/>
                <a:sym typeface="Georgia"/>
              </a:rPr>
              <a:t>b’se</a:t>
            </a:r>
            <a:r>
              <a:rPr lang="en" sz="1733" dirty="0">
                <a:latin typeface="Georgia"/>
                <a:ea typeface="Georgia"/>
                <a:cs typeface="Georgia"/>
                <a:sym typeface="Georgia"/>
              </a:rPr>
              <a:t> I loved swimming… </a:t>
            </a:r>
            <a:r>
              <a:rPr lang="en" sz="1733" dirty="0" err="1">
                <a:latin typeface="Georgia"/>
                <a:ea typeface="Georgia"/>
                <a:cs typeface="Georgia"/>
                <a:sym typeface="Georgia"/>
              </a:rPr>
              <a:t>i</a:t>
            </a:r>
            <a:r>
              <a:rPr lang="en" sz="1733" dirty="0">
                <a:latin typeface="Georgia"/>
                <a:ea typeface="Georgia"/>
                <a:cs typeface="Georgia"/>
                <a:sym typeface="Georgia"/>
              </a:rPr>
              <a:t> had a passion for competing, for the result of the training, for the feeling of being in shape, for winning, for travelling, for meeting friends. I hated practice but </a:t>
            </a:r>
            <a:r>
              <a:rPr lang="en" sz="1733" dirty="0" err="1">
                <a:latin typeface="Georgia"/>
                <a:ea typeface="Georgia"/>
                <a:cs typeface="Georgia"/>
                <a:sym typeface="Georgia"/>
              </a:rPr>
              <a:t>i</a:t>
            </a:r>
            <a:r>
              <a:rPr lang="en" sz="1733" dirty="0">
                <a:latin typeface="Georgia"/>
                <a:ea typeface="Georgia"/>
                <a:cs typeface="Georgia"/>
                <a:sym typeface="Georgia"/>
              </a:rPr>
              <a:t> had an overall passion for swimming.</a:t>
            </a:r>
            <a:endParaRPr sz="1733" dirty="0">
              <a:latin typeface="Georgia"/>
              <a:ea typeface="Georgia"/>
              <a:cs typeface="Georgia"/>
              <a:sym typeface="Georgia"/>
            </a:endParaRPr>
          </a:p>
        </p:txBody>
      </p:sp>
      <p:pic>
        <p:nvPicPr>
          <p:cNvPr id="4" name="Picture 4">
            <a:extLst>
              <a:ext uri="{FF2B5EF4-FFF2-40B4-BE49-F238E27FC236}">
                <a16:creationId xmlns:a16="http://schemas.microsoft.com/office/drawing/2014/main" id="{2247F061-8D32-2840-A55B-6A29797270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82359D75-0EE2-9B47-98DE-D65B43043E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063" y="966171"/>
            <a:ext cx="8677091" cy="909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4800" b="1" dirty="0">
                <a:solidFill>
                  <a:srgbClr val="002060"/>
                </a:solidFill>
                <a:latin typeface="Montserrat" pitchFamily="2" charset="77"/>
                <a:ea typeface="Droid Sans"/>
                <a:cs typeface="Droid Sans"/>
                <a:sym typeface="Droid Sans"/>
              </a:rPr>
              <a:t>The Science of Deliberate Practice</a:t>
            </a:r>
            <a:endParaRPr sz="4800" b="1" dirty="0">
              <a:solidFill>
                <a:srgbClr val="002060"/>
              </a:solidFill>
              <a:latin typeface="Montserrat" pitchFamily="2" charset="77"/>
              <a:ea typeface="Droid Sans"/>
              <a:cs typeface="Droid Sans"/>
              <a:sym typeface="Droid Sans"/>
            </a:endParaRPr>
          </a:p>
        </p:txBody>
      </p:sp>
      <p:sp>
        <p:nvSpPr>
          <p:cNvPr id="210" name="Google Shape;210;p38"/>
          <p:cNvSpPr txBox="1">
            <a:spLocks noGrp="1"/>
          </p:cNvSpPr>
          <p:nvPr>
            <p:ph type="body" idx="1"/>
          </p:nvPr>
        </p:nvSpPr>
        <p:spPr>
          <a:xfrm>
            <a:off x="415600" y="2800467"/>
            <a:ext cx="11360800" cy="3291200"/>
          </a:xfrm>
          <a:prstGeom prst="rect">
            <a:avLst/>
          </a:prstGeom>
        </p:spPr>
        <p:txBody>
          <a:bodyPr spcFirstLastPara="1" vert="horz" wrap="square" lIns="121900" tIns="121900" rIns="121900" bIns="121900" rtlCol="0" anchor="t" anchorCtr="0">
            <a:noAutofit/>
          </a:bodyPr>
          <a:lstStyle/>
          <a:p>
            <a:pPr>
              <a:buFont typeface="Georgia"/>
              <a:buChar char="●"/>
            </a:pPr>
            <a:r>
              <a:rPr lang="en" i="1" dirty="0">
                <a:latin typeface="Georgia"/>
                <a:ea typeface="Georgia"/>
                <a:cs typeface="Georgia"/>
                <a:sym typeface="Georgia"/>
              </a:rPr>
              <a:t>A clearly defined stretch goal</a:t>
            </a:r>
            <a:endParaRPr i="1" dirty="0">
              <a:latin typeface="Georgia"/>
              <a:ea typeface="Georgia"/>
              <a:cs typeface="Georgia"/>
              <a:sym typeface="Georgia"/>
            </a:endParaRPr>
          </a:p>
          <a:p>
            <a:pPr>
              <a:buFont typeface="Georgia"/>
              <a:buChar char="●"/>
            </a:pPr>
            <a:r>
              <a:rPr lang="en" i="1" dirty="0">
                <a:latin typeface="Georgia"/>
                <a:ea typeface="Georgia"/>
                <a:cs typeface="Georgia"/>
                <a:sym typeface="Georgia"/>
              </a:rPr>
              <a:t>Full concentration and effort</a:t>
            </a:r>
            <a:endParaRPr i="1" dirty="0">
              <a:latin typeface="Georgia"/>
              <a:ea typeface="Georgia"/>
              <a:cs typeface="Georgia"/>
              <a:sym typeface="Georgia"/>
            </a:endParaRPr>
          </a:p>
          <a:p>
            <a:pPr>
              <a:buFont typeface="Georgia"/>
              <a:buChar char="●"/>
            </a:pPr>
            <a:r>
              <a:rPr lang="en" i="1" dirty="0">
                <a:latin typeface="Georgia"/>
                <a:ea typeface="Georgia"/>
                <a:cs typeface="Georgia"/>
                <a:sym typeface="Georgia"/>
              </a:rPr>
              <a:t>Immediate and informative feedback</a:t>
            </a:r>
            <a:endParaRPr i="1" dirty="0">
              <a:latin typeface="Georgia"/>
              <a:ea typeface="Georgia"/>
              <a:cs typeface="Georgia"/>
              <a:sym typeface="Georgia"/>
            </a:endParaRPr>
          </a:p>
          <a:p>
            <a:pPr>
              <a:buFont typeface="Georgia"/>
              <a:buChar char="●"/>
            </a:pPr>
            <a:r>
              <a:rPr lang="en" i="1" dirty="0">
                <a:latin typeface="Georgia"/>
                <a:ea typeface="Georgia"/>
                <a:cs typeface="Georgia"/>
                <a:sym typeface="Georgia"/>
              </a:rPr>
              <a:t>Repetition with reflection and refinement</a:t>
            </a:r>
            <a:endParaRPr i="1" dirty="0">
              <a:latin typeface="Georgia"/>
              <a:ea typeface="Georgia"/>
              <a:cs typeface="Georgia"/>
              <a:sym typeface="Georgia"/>
            </a:endParaRPr>
          </a:p>
          <a:p>
            <a:pPr indent="0">
              <a:spcBef>
                <a:spcPts val="2133"/>
              </a:spcBef>
              <a:buNone/>
            </a:pPr>
            <a:endParaRPr i="1" dirty="0">
              <a:latin typeface="Georgia"/>
              <a:ea typeface="Georgia"/>
              <a:cs typeface="Georgia"/>
              <a:sym typeface="Georgia"/>
            </a:endParaRPr>
          </a:p>
          <a:p>
            <a:pPr marL="0" indent="0">
              <a:spcBef>
                <a:spcPts val="2133"/>
              </a:spcBef>
              <a:spcAft>
                <a:spcPts val="2133"/>
              </a:spcAft>
              <a:buNone/>
            </a:pPr>
            <a:r>
              <a:rPr lang="en" sz="1800" dirty="0">
                <a:solidFill>
                  <a:srgbClr val="0A0A0A"/>
                </a:solidFill>
                <a:highlight>
                  <a:srgbClr val="FFFFFF"/>
                </a:highlight>
                <a:latin typeface="Georgia"/>
                <a:ea typeface="Georgia"/>
                <a:cs typeface="Georgia"/>
                <a:sym typeface="Georgia"/>
              </a:rPr>
              <a:t>“deliberate practice,” begins with a “stretch goal,” a 100% focus on attaining that goal, getting feedback, and then reflecting on that feedback and refining one’s practice as needed.</a:t>
            </a:r>
            <a:endParaRPr i="1" dirty="0">
              <a:latin typeface="Georgia"/>
              <a:ea typeface="Georgia"/>
              <a:cs typeface="Georgia"/>
              <a:sym typeface="Georgia"/>
            </a:endParaRPr>
          </a:p>
        </p:txBody>
      </p:sp>
      <p:pic>
        <p:nvPicPr>
          <p:cNvPr id="4" name="Picture 2">
            <a:extLst>
              <a:ext uri="{FF2B5EF4-FFF2-40B4-BE49-F238E27FC236}">
                <a16:creationId xmlns:a16="http://schemas.microsoft.com/office/drawing/2014/main" id="{446B071B-EBC5-844B-A43E-2C9E86A461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063" y="1500744"/>
            <a:ext cx="8677091" cy="909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EA72834-00A9-E045-8A99-9C82CA5875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8A7F751-2062-E14F-86DD-FBDD4ECA15F7}"/>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4235" r="27048" b="-1"/>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6F59063C-CF5A-4BD6-B848-7C704B8DE170}"/>
              </a:ext>
            </a:extLst>
          </p:cNvPr>
          <p:cNvSpPr>
            <a:spLocks noGrp="1"/>
          </p:cNvSpPr>
          <p:nvPr>
            <p:ph type="title"/>
          </p:nvPr>
        </p:nvSpPr>
        <p:spPr>
          <a:xfrm>
            <a:off x="804998" y="798445"/>
            <a:ext cx="5291002" cy="1311664"/>
          </a:xfrm>
        </p:spPr>
        <p:txBody>
          <a:bodyPr>
            <a:normAutofit fontScale="90000"/>
          </a:bodyPr>
          <a:lstStyle/>
          <a:p>
            <a:r>
              <a:rPr lang="en" b="1" dirty="0">
                <a:solidFill>
                  <a:srgbClr val="002060"/>
                </a:solidFill>
                <a:latin typeface="Montserrat" pitchFamily="2" charset="77"/>
                <a:ea typeface="Droid Sans"/>
                <a:cs typeface="Droid Sans"/>
                <a:sym typeface="Droid Sans"/>
              </a:rPr>
              <a:t>Deliberate Practice in Action</a:t>
            </a:r>
            <a:endParaRPr lang="en-US" dirty="0">
              <a:solidFill>
                <a:srgbClr val="002060"/>
              </a:solidFill>
              <a:latin typeface="Montserrat" pitchFamily="2" charset="77"/>
            </a:endParaRPr>
          </a:p>
        </p:txBody>
      </p:sp>
      <p:sp>
        <p:nvSpPr>
          <p:cNvPr id="3" name="Content Placeholder 2">
            <a:extLst>
              <a:ext uri="{FF2B5EF4-FFF2-40B4-BE49-F238E27FC236}">
                <a16:creationId xmlns:a16="http://schemas.microsoft.com/office/drawing/2014/main" id="{EC76FAFE-231D-4FC8-8C32-10CC33ECD85F}"/>
              </a:ext>
            </a:extLst>
          </p:cNvPr>
          <p:cNvSpPr>
            <a:spLocks noGrp="1"/>
          </p:cNvSpPr>
          <p:nvPr>
            <p:ph idx="1"/>
          </p:nvPr>
        </p:nvSpPr>
        <p:spPr>
          <a:xfrm>
            <a:off x="804997" y="2272143"/>
            <a:ext cx="4706803" cy="3788830"/>
          </a:xfrm>
        </p:spPr>
        <p:txBody>
          <a:bodyPr anchor="ctr">
            <a:normAutofit/>
          </a:bodyPr>
          <a:lstStyle/>
          <a:p>
            <a:pPr>
              <a:buClr>
                <a:schemeClr val="lt1"/>
              </a:buClr>
            </a:pPr>
            <a:r>
              <a:rPr lang="en-US" sz="2000" dirty="0">
                <a:latin typeface="Georgia"/>
                <a:ea typeface="Georgia"/>
                <a:cs typeface="Georgia"/>
                <a:sym typeface="Georgia"/>
              </a:rPr>
              <a:t>Create a deliberate practice plan.</a:t>
            </a:r>
          </a:p>
          <a:p>
            <a:pPr>
              <a:buClr>
                <a:schemeClr val="lt1"/>
              </a:buClr>
            </a:pPr>
            <a:r>
              <a:rPr lang="en-US" sz="2000" dirty="0">
                <a:latin typeface="Georgia"/>
                <a:ea typeface="Georgia"/>
                <a:cs typeface="Georgia"/>
                <a:sym typeface="Georgia"/>
              </a:rPr>
              <a:t>Set stretch goals that ever increasing</a:t>
            </a:r>
          </a:p>
          <a:p>
            <a:pPr>
              <a:buClr>
                <a:schemeClr val="lt1"/>
              </a:buClr>
            </a:pPr>
            <a:r>
              <a:rPr lang="en-US" sz="2000" dirty="0">
                <a:latin typeface="Georgia"/>
                <a:ea typeface="Georgia"/>
                <a:cs typeface="Georgia"/>
                <a:sym typeface="Georgia"/>
              </a:rPr>
              <a:t>It’s research. It’s testing. It’s learning.</a:t>
            </a:r>
          </a:p>
          <a:p>
            <a:pPr>
              <a:buClr>
                <a:schemeClr val="lt1"/>
              </a:buClr>
            </a:pPr>
            <a:r>
              <a:rPr lang="en-US" sz="2000" dirty="0">
                <a:latin typeface="Georgia"/>
                <a:ea typeface="Georgia"/>
                <a:cs typeface="Georgia"/>
                <a:sym typeface="Georgia"/>
              </a:rPr>
              <a:t>Don’t take the discomfort so serious</a:t>
            </a:r>
          </a:p>
          <a:p>
            <a:endParaRPr lang="en-US" sz="2000" dirty="0">
              <a:solidFill>
                <a:srgbClr val="000000"/>
              </a:solidFill>
            </a:endParaRPr>
          </a:p>
        </p:txBody>
      </p:sp>
      <p:pic>
        <p:nvPicPr>
          <p:cNvPr id="6" name="Picture 2">
            <a:extLst>
              <a:ext uri="{FF2B5EF4-FFF2-40B4-BE49-F238E27FC236}">
                <a16:creationId xmlns:a16="http://schemas.microsoft.com/office/drawing/2014/main" id="{0603BE91-C212-9F45-9820-57B321BB77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066" y="2124987"/>
            <a:ext cx="5291002" cy="5546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BB8B427F-C95B-B74D-B9EA-085BA54CD0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767" y="5310295"/>
            <a:ext cx="2456957" cy="1204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032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49D49-5845-4A82-B73C-E50C2F3C7574}"/>
              </a:ext>
            </a:extLst>
          </p:cNvPr>
          <p:cNvSpPr>
            <a:spLocks noGrp="1"/>
          </p:cNvSpPr>
          <p:nvPr>
            <p:ph type="title"/>
          </p:nvPr>
        </p:nvSpPr>
        <p:spPr>
          <a:xfrm>
            <a:off x="960101" y="658062"/>
            <a:ext cx="10588433" cy="1062644"/>
          </a:xfrm>
        </p:spPr>
        <p:txBody>
          <a:bodyPr anchor="b">
            <a:normAutofit/>
          </a:bodyPr>
          <a:lstStyle/>
          <a:p>
            <a:r>
              <a:rPr lang="en-US" b="1" dirty="0">
                <a:solidFill>
                  <a:srgbClr val="002060"/>
                </a:solidFill>
                <a:latin typeface="Montserrat" pitchFamily="2" charset="77"/>
              </a:rPr>
              <a:t>INTERESTING AND HARD</a:t>
            </a:r>
            <a:endParaRPr lang="en-US" dirty="0">
              <a:solidFill>
                <a:srgbClr val="002060"/>
              </a:solidFill>
              <a:latin typeface="Montserrat" pitchFamily="2" charset="77"/>
            </a:endParaRPr>
          </a:p>
        </p:txBody>
      </p:sp>
      <p:pic>
        <p:nvPicPr>
          <p:cNvPr id="5" name="Picture 4" descr="A person jumping in the air&#10;&#10;Description generated with high confidence">
            <a:extLst>
              <a:ext uri="{FF2B5EF4-FFF2-40B4-BE49-F238E27FC236}">
                <a16:creationId xmlns:a16="http://schemas.microsoft.com/office/drawing/2014/main" id="{A3946DEE-CEAB-4D97-A42F-2E5E77472FFB}"/>
              </a:ext>
            </a:extLst>
          </p:cNvPr>
          <p:cNvPicPr>
            <a:picLocks noChangeAspect="1"/>
          </p:cNvPicPr>
          <p:nvPr/>
        </p:nvPicPr>
        <p:blipFill>
          <a:blip r:embed="rId3"/>
          <a:stretch>
            <a:fillRect/>
          </a:stretch>
        </p:blipFill>
        <p:spPr>
          <a:xfrm>
            <a:off x="213690" y="2728736"/>
            <a:ext cx="5512638" cy="3087076"/>
          </a:xfrm>
          <a:prstGeom prst="rect">
            <a:avLst/>
          </a:prstGeom>
        </p:spPr>
      </p:pic>
      <p:sp>
        <p:nvSpPr>
          <p:cNvPr id="3" name="Content Placeholder 2">
            <a:extLst>
              <a:ext uri="{FF2B5EF4-FFF2-40B4-BE49-F238E27FC236}">
                <a16:creationId xmlns:a16="http://schemas.microsoft.com/office/drawing/2014/main" id="{2DE2865A-744C-4721-95D0-D57E7AF840B5}"/>
              </a:ext>
            </a:extLst>
          </p:cNvPr>
          <p:cNvSpPr>
            <a:spLocks noGrp="1"/>
          </p:cNvSpPr>
          <p:nvPr>
            <p:ph idx="1"/>
          </p:nvPr>
        </p:nvSpPr>
        <p:spPr>
          <a:xfrm>
            <a:off x="6465674" y="2682432"/>
            <a:ext cx="5082860" cy="3426551"/>
          </a:xfrm>
        </p:spPr>
        <p:txBody>
          <a:bodyPr>
            <a:normAutofit fontScale="92500" lnSpcReduction="20000"/>
          </a:bodyPr>
          <a:lstStyle/>
          <a:p>
            <a:r>
              <a:rPr lang="en-US" sz="2000" dirty="0">
                <a:latin typeface="Montserrat" pitchFamily="2" charset="77"/>
              </a:rPr>
              <a:t>But what about grit? What about accomplishing something that takes years, as opposed to months, of work? If grit is about sticking with a goal for the long-term, and if extracurricular activities are a way of practicing grit, it stands to reason that they’re especially beneficial when we do them </a:t>
            </a:r>
            <a:r>
              <a:rPr lang="en-US" sz="2000" i="1" dirty="0">
                <a:latin typeface="Montserrat" pitchFamily="2" charset="77"/>
              </a:rPr>
              <a:t>for more</a:t>
            </a:r>
            <a:r>
              <a:rPr lang="en-US" sz="2000" dirty="0">
                <a:latin typeface="Montserrat" pitchFamily="2" charset="77"/>
              </a:rPr>
              <a:t> </a:t>
            </a:r>
            <a:r>
              <a:rPr lang="en-US" sz="2000" i="1" dirty="0">
                <a:latin typeface="Montserrat" pitchFamily="2" charset="77"/>
              </a:rPr>
              <a:t>than a year</a:t>
            </a:r>
            <a:r>
              <a:rPr lang="en-US" sz="2000" dirty="0">
                <a:latin typeface="Montserrat" pitchFamily="2" charset="77"/>
              </a:rPr>
              <a:t>.</a:t>
            </a:r>
          </a:p>
          <a:p>
            <a:r>
              <a:rPr lang="en-US" sz="2000" dirty="0">
                <a:latin typeface="Montserrat" pitchFamily="2" charset="77"/>
              </a:rPr>
              <a:t>The bottom line of this research is this: School’s hard, but for many kids it’s not intrinsically interesting. Texting your friends is interesting, but it’s not hard. But ballet? Ballet can be both.</a:t>
            </a:r>
          </a:p>
          <a:p>
            <a:endParaRPr lang="en-US" sz="2000" dirty="0">
              <a:latin typeface="Montserrat" pitchFamily="2" charset="77"/>
            </a:endParaRPr>
          </a:p>
        </p:txBody>
      </p:sp>
      <p:pic>
        <p:nvPicPr>
          <p:cNvPr id="1026" name="Picture 2">
            <a:extLst>
              <a:ext uri="{FF2B5EF4-FFF2-40B4-BE49-F238E27FC236}">
                <a16:creationId xmlns:a16="http://schemas.microsoft.com/office/drawing/2014/main" id="{01B3DB27-7F55-3D41-BF9E-5844C67450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162" y="1853320"/>
            <a:ext cx="8677091" cy="909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8B2413D5-164A-AB4A-B19B-894043FA85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015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1E5CA18B-4A40-4C34-A6DA-CA447AA8094F}"/>
              </a:ext>
            </a:extLst>
          </p:cNvPr>
          <p:cNvPicPr>
            <a:picLocks noChangeAspect="1"/>
          </p:cNvPicPr>
          <p:nvPr/>
        </p:nvPicPr>
        <p:blipFill>
          <a:blip r:embed="rId2"/>
          <a:stretch>
            <a:fillRect/>
          </a:stretch>
        </p:blipFill>
        <p:spPr>
          <a:xfrm>
            <a:off x="145259" y="2378293"/>
            <a:ext cx="3760758" cy="2306249"/>
          </a:xfrm>
          <a:prstGeom prst="rect">
            <a:avLst/>
          </a:prstGeom>
        </p:spPr>
      </p:pic>
      <p:sp>
        <p:nvSpPr>
          <p:cNvPr id="3" name="Content Placeholder 2">
            <a:extLst>
              <a:ext uri="{FF2B5EF4-FFF2-40B4-BE49-F238E27FC236}">
                <a16:creationId xmlns:a16="http://schemas.microsoft.com/office/drawing/2014/main" id="{D30D091E-6BC4-41FD-BA15-33F2AF053D72}"/>
              </a:ext>
            </a:extLst>
          </p:cNvPr>
          <p:cNvSpPr>
            <a:spLocks noGrp="1"/>
          </p:cNvSpPr>
          <p:nvPr>
            <p:ph idx="1"/>
          </p:nvPr>
        </p:nvSpPr>
        <p:spPr>
          <a:xfrm>
            <a:off x="4557931" y="340279"/>
            <a:ext cx="6990601" cy="6176961"/>
          </a:xfrm>
        </p:spPr>
        <p:txBody>
          <a:bodyPr>
            <a:normAutofit fontScale="92500" lnSpcReduction="20000"/>
          </a:bodyPr>
          <a:lstStyle/>
          <a:p>
            <a:pPr marL="609585" indent="-609585">
              <a:buFont typeface="+mj-lt"/>
              <a:buAutoNum type="arabicPeriod"/>
            </a:pPr>
            <a:endParaRPr lang="en-US" sz="1733" b="1" dirty="0">
              <a:latin typeface="Montserrat" pitchFamily="2" charset="77"/>
            </a:endParaRPr>
          </a:p>
          <a:p>
            <a:pPr marL="609585" indent="-609585">
              <a:buFont typeface="+mj-lt"/>
              <a:buAutoNum type="arabicPeriod"/>
            </a:pPr>
            <a:r>
              <a:rPr lang="en-US" sz="2400" b="1" dirty="0">
                <a:solidFill>
                  <a:srgbClr val="002060"/>
                </a:solidFill>
                <a:latin typeface="Montserrat" pitchFamily="2" charset="77"/>
              </a:rPr>
              <a:t>Everyone has to do a hard thing</a:t>
            </a:r>
            <a:r>
              <a:rPr lang="en-US" sz="2400" dirty="0">
                <a:solidFill>
                  <a:srgbClr val="002060"/>
                </a:solidFill>
                <a:latin typeface="Montserrat" pitchFamily="2" charset="77"/>
              </a:rPr>
              <a:t>. </a:t>
            </a:r>
            <a:r>
              <a:rPr lang="en-US" sz="2400" dirty="0">
                <a:latin typeface="Montserrat" pitchFamily="2" charset="77"/>
              </a:rPr>
              <a:t>A hard thing is something that requires daily deliberate practice.</a:t>
            </a:r>
          </a:p>
          <a:p>
            <a:pPr marL="609585" indent="-609585">
              <a:buFont typeface="+mj-lt"/>
              <a:buAutoNum type="arabicPeriod"/>
            </a:pPr>
            <a:r>
              <a:rPr lang="en-US" sz="2400" b="1" dirty="0">
                <a:solidFill>
                  <a:srgbClr val="002060"/>
                </a:solidFill>
                <a:latin typeface="Montserrat" pitchFamily="2" charset="77"/>
              </a:rPr>
              <a:t>You can quit but not on a bad day. </a:t>
            </a:r>
            <a:r>
              <a:rPr lang="en-US" sz="2400" dirty="0">
                <a:latin typeface="Montserrat" pitchFamily="2" charset="77"/>
              </a:rPr>
              <a:t>You can’t quit until the season is over, the tuition payment is up, or some other “natural” stopping point has arrived. You must, at least for the interval to which you’ve committed yourself, finish whatever you begin. In other words, you can’t quit on a day when your teacher yells at you, or you lose a race, or you have to miss a sleepover because of a recital the next morning. </a:t>
            </a:r>
          </a:p>
          <a:p>
            <a:pPr marL="609585" indent="-609585">
              <a:buFont typeface="+mj-lt"/>
              <a:buAutoNum type="arabicPeriod"/>
            </a:pPr>
            <a:r>
              <a:rPr lang="en-US" sz="2400" b="1" dirty="0">
                <a:solidFill>
                  <a:srgbClr val="002060"/>
                </a:solidFill>
                <a:latin typeface="Montserrat" pitchFamily="2" charset="77"/>
              </a:rPr>
              <a:t>You get to pick your hard thing.</a:t>
            </a:r>
            <a:r>
              <a:rPr lang="en-US" sz="2400" dirty="0">
                <a:solidFill>
                  <a:srgbClr val="002060"/>
                </a:solidFill>
                <a:latin typeface="Montserrat" pitchFamily="2" charset="77"/>
              </a:rPr>
              <a:t> </a:t>
            </a:r>
            <a:r>
              <a:rPr lang="en-US" sz="2400" dirty="0">
                <a:latin typeface="Montserrat" pitchFamily="2" charset="77"/>
              </a:rPr>
              <a:t>Nobody picks it for you because, after all, it would make no sense to do a hard thing you’re not even vaguely interested in</a:t>
            </a:r>
          </a:p>
          <a:p>
            <a:pPr marL="0" indent="0">
              <a:buNone/>
            </a:pPr>
            <a:endParaRPr lang="en-US" sz="2400" dirty="0">
              <a:latin typeface="Montserrat" pitchFamily="2" charset="77"/>
            </a:endParaRPr>
          </a:p>
          <a:p>
            <a:pPr marL="0" indent="0">
              <a:buNone/>
            </a:pPr>
            <a:r>
              <a:rPr lang="en-US" sz="2400" i="1" dirty="0">
                <a:latin typeface="Montserrat" pitchFamily="2" charset="77"/>
              </a:rPr>
              <a:t>Recommended by Duckworth for the entire family</a:t>
            </a:r>
          </a:p>
          <a:p>
            <a:endParaRPr lang="en-US" sz="1733" dirty="0">
              <a:latin typeface="Montserrat" pitchFamily="2" charset="77"/>
            </a:endParaRPr>
          </a:p>
        </p:txBody>
      </p:sp>
      <p:pic>
        <p:nvPicPr>
          <p:cNvPr id="4" name="Picture 4">
            <a:extLst>
              <a:ext uri="{FF2B5EF4-FFF2-40B4-BE49-F238E27FC236}">
                <a16:creationId xmlns:a16="http://schemas.microsoft.com/office/drawing/2014/main" id="{B4519CF7-4320-9F40-810E-E2955F028E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76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838200" y="365125"/>
            <a:ext cx="10515600" cy="1325600"/>
          </a:xfrm>
          <a:prstGeom prst="rect">
            <a:avLst/>
          </a:prstGeom>
        </p:spPr>
        <p:txBody>
          <a:bodyPr spcFirstLastPara="1" vert="horz" wrap="square" lIns="91433" tIns="45700" rIns="91433" bIns="45700" rtlCol="0" anchor="ctr" anchorCtr="0">
            <a:noAutofit/>
          </a:bodyPr>
          <a:lstStyle/>
          <a:p>
            <a:pPr>
              <a:spcBef>
                <a:spcPts val="0"/>
              </a:spcBef>
            </a:pPr>
            <a:r>
              <a:rPr lang="en" sz="4133">
                <a:solidFill>
                  <a:srgbClr val="674EA7"/>
                </a:solidFill>
                <a:latin typeface="Montserrat Black"/>
                <a:ea typeface="Montserrat Black"/>
                <a:cs typeface="Montserrat Black"/>
                <a:sym typeface="Montserrat Black"/>
              </a:rPr>
              <a:t>Meeting Plan</a:t>
            </a:r>
            <a:endParaRPr sz="4133">
              <a:solidFill>
                <a:srgbClr val="674EA7"/>
              </a:solidFill>
              <a:latin typeface="Montserrat Black"/>
              <a:ea typeface="Montserrat Black"/>
              <a:cs typeface="Montserrat Black"/>
              <a:sym typeface="Montserrat Black"/>
            </a:endParaRPr>
          </a:p>
        </p:txBody>
      </p:sp>
      <p:sp>
        <p:nvSpPr>
          <p:cNvPr id="68" name="Google Shape;68;p15"/>
          <p:cNvSpPr txBox="1">
            <a:spLocks noGrp="1"/>
          </p:cNvSpPr>
          <p:nvPr>
            <p:ph type="body" idx="1"/>
          </p:nvPr>
        </p:nvSpPr>
        <p:spPr>
          <a:xfrm>
            <a:off x="4901000" y="1860067"/>
            <a:ext cx="6452800" cy="4351200"/>
          </a:xfrm>
          <a:prstGeom prst="rect">
            <a:avLst/>
          </a:prstGeom>
        </p:spPr>
        <p:txBody>
          <a:bodyPr spcFirstLastPara="1" vert="horz" wrap="square" lIns="91433" tIns="45700" rIns="91433" bIns="45700" rtlCol="0" anchor="t" anchorCtr="0">
            <a:noAutofit/>
          </a:bodyPr>
          <a:lstStyle/>
          <a:p>
            <a:pPr marL="609585" indent="-507987">
              <a:lnSpc>
                <a:spcPct val="115000"/>
              </a:lnSpc>
              <a:spcBef>
                <a:spcPts val="0"/>
              </a:spcBef>
              <a:buClr>
                <a:srgbClr val="434343"/>
              </a:buClr>
              <a:buSzPts val="2400"/>
              <a:buFont typeface="Montserrat"/>
              <a:buChar char="●"/>
            </a:pPr>
            <a:r>
              <a:rPr lang="en" sz="2867">
                <a:solidFill>
                  <a:srgbClr val="434343"/>
                </a:solidFill>
                <a:latin typeface="Montserrat"/>
                <a:ea typeface="Montserrat"/>
                <a:cs typeface="Montserrat"/>
                <a:sym typeface="Montserrat"/>
              </a:rPr>
              <a:t>Welcome -Moderator</a:t>
            </a:r>
            <a:endParaRPr sz="2867">
              <a:solidFill>
                <a:srgbClr val="434343"/>
              </a:solidFill>
              <a:latin typeface="Montserrat"/>
              <a:ea typeface="Montserrat"/>
              <a:cs typeface="Montserrat"/>
              <a:sym typeface="Montserrat"/>
            </a:endParaRPr>
          </a:p>
          <a:p>
            <a:pPr marL="609585" indent="-507987">
              <a:lnSpc>
                <a:spcPct val="115000"/>
              </a:lnSpc>
              <a:spcBef>
                <a:spcPts val="0"/>
              </a:spcBef>
              <a:buClr>
                <a:srgbClr val="434343"/>
              </a:buClr>
              <a:buSzPts val="2400"/>
              <a:buFont typeface="Montserrat"/>
              <a:buChar char="●"/>
            </a:pPr>
            <a:r>
              <a:rPr lang="en" sz="2867">
                <a:solidFill>
                  <a:srgbClr val="434343"/>
                </a:solidFill>
                <a:latin typeface="Montserrat"/>
                <a:ea typeface="Montserrat"/>
                <a:cs typeface="Montserrat"/>
                <a:sym typeface="Montserrat"/>
              </a:rPr>
              <a:t>Introductions (optional)</a:t>
            </a:r>
            <a:endParaRPr sz="2867">
              <a:solidFill>
                <a:srgbClr val="434343"/>
              </a:solidFill>
              <a:latin typeface="Montserrat"/>
              <a:ea typeface="Montserrat"/>
              <a:cs typeface="Montserrat"/>
              <a:sym typeface="Montserrat"/>
            </a:endParaRPr>
          </a:p>
          <a:p>
            <a:pPr marL="609585" indent="-486821">
              <a:lnSpc>
                <a:spcPct val="115000"/>
              </a:lnSpc>
              <a:spcBef>
                <a:spcPts val="0"/>
              </a:spcBef>
              <a:buClr>
                <a:srgbClr val="434343"/>
              </a:buClr>
              <a:buSzPts val="2150"/>
              <a:buFont typeface="Montserrat"/>
              <a:buChar char="●"/>
            </a:pPr>
            <a:r>
              <a:rPr lang="en" sz="2867">
                <a:solidFill>
                  <a:srgbClr val="434343"/>
                </a:solidFill>
                <a:latin typeface="Montserrat"/>
                <a:ea typeface="Montserrat"/>
                <a:cs typeface="Montserrat"/>
                <a:sym typeface="Montserrat"/>
              </a:rPr>
              <a:t>About the Book Club</a:t>
            </a:r>
            <a:endParaRPr sz="2867">
              <a:solidFill>
                <a:srgbClr val="434343"/>
              </a:solidFill>
              <a:latin typeface="Montserrat"/>
              <a:ea typeface="Montserrat"/>
              <a:cs typeface="Montserrat"/>
              <a:sym typeface="Montserrat"/>
            </a:endParaRPr>
          </a:p>
          <a:p>
            <a:pPr marL="609585" indent="-507987">
              <a:lnSpc>
                <a:spcPct val="115000"/>
              </a:lnSpc>
              <a:spcBef>
                <a:spcPts val="0"/>
              </a:spcBef>
              <a:buClr>
                <a:srgbClr val="434343"/>
              </a:buClr>
              <a:buSzPts val="2400"/>
              <a:buFont typeface="Montserrat"/>
              <a:buChar char="●"/>
            </a:pPr>
            <a:r>
              <a:rPr lang="en" sz="2867">
                <a:solidFill>
                  <a:srgbClr val="434343"/>
                </a:solidFill>
                <a:latin typeface="Montserrat"/>
                <a:ea typeface="Montserrat"/>
                <a:cs typeface="Montserrat"/>
                <a:sym typeface="Montserrat"/>
              </a:rPr>
              <a:t>Book review- 40mins (20 each)</a:t>
            </a:r>
            <a:endParaRPr sz="2867">
              <a:solidFill>
                <a:srgbClr val="434343"/>
              </a:solidFill>
              <a:latin typeface="Montserrat"/>
              <a:ea typeface="Montserrat"/>
              <a:cs typeface="Montserrat"/>
              <a:sym typeface="Montserrat"/>
            </a:endParaRPr>
          </a:p>
          <a:p>
            <a:pPr marL="609585" indent="-507987">
              <a:lnSpc>
                <a:spcPct val="115000"/>
              </a:lnSpc>
              <a:spcBef>
                <a:spcPts val="0"/>
              </a:spcBef>
              <a:buClr>
                <a:srgbClr val="434343"/>
              </a:buClr>
              <a:buSzPts val="2400"/>
              <a:buFont typeface="Montserrat"/>
              <a:buChar char="●"/>
            </a:pPr>
            <a:r>
              <a:rPr lang="en" sz="2867">
                <a:solidFill>
                  <a:srgbClr val="434343"/>
                </a:solidFill>
                <a:latin typeface="Montserrat"/>
                <a:ea typeface="Montserrat"/>
                <a:cs typeface="Montserrat"/>
                <a:sym typeface="Montserrat"/>
              </a:rPr>
              <a:t>Reflections and reactions (20mins)</a:t>
            </a:r>
            <a:endParaRPr sz="2867">
              <a:solidFill>
                <a:srgbClr val="434343"/>
              </a:solidFill>
              <a:latin typeface="Montserrat"/>
              <a:ea typeface="Montserrat"/>
              <a:cs typeface="Montserrat"/>
              <a:sym typeface="Montserrat"/>
            </a:endParaRPr>
          </a:p>
          <a:p>
            <a:pPr marL="609585" indent="-507987">
              <a:lnSpc>
                <a:spcPct val="115000"/>
              </a:lnSpc>
              <a:spcBef>
                <a:spcPts val="0"/>
              </a:spcBef>
              <a:buClr>
                <a:srgbClr val="434343"/>
              </a:buClr>
              <a:buSzPts val="2400"/>
              <a:buFont typeface="Montserrat"/>
              <a:buChar char="●"/>
            </a:pPr>
            <a:r>
              <a:rPr lang="en" sz="2867">
                <a:solidFill>
                  <a:srgbClr val="434343"/>
                </a:solidFill>
                <a:latin typeface="Montserrat"/>
                <a:ea typeface="Montserrat"/>
                <a:cs typeface="Montserrat"/>
                <a:sym typeface="Montserrat"/>
              </a:rPr>
              <a:t>About Eaglelite Associates</a:t>
            </a:r>
            <a:endParaRPr sz="2867">
              <a:solidFill>
                <a:srgbClr val="434343"/>
              </a:solidFill>
              <a:latin typeface="Montserrat"/>
              <a:ea typeface="Montserrat"/>
              <a:cs typeface="Montserrat"/>
              <a:sym typeface="Montserrat"/>
            </a:endParaRPr>
          </a:p>
        </p:txBody>
      </p:sp>
      <p:pic>
        <p:nvPicPr>
          <p:cNvPr id="69" name="Google Shape;69;p15"/>
          <p:cNvPicPr preferRelativeResize="0"/>
          <p:nvPr/>
        </p:nvPicPr>
        <p:blipFill>
          <a:blip r:embed="rId3">
            <a:alphaModFix/>
          </a:blip>
          <a:stretch>
            <a:fillRect/>
          </a:stretch>
        </p:blipFill>
        <p:spPr>
          <a:xfrm>
            <a:off x="986175" y="1538189"/>
            <a:ext cx="10026275" cy="105075"/>
          </a:xfrm>
          <a:prstGeom prst="rect">
            <a:avLst/>
          </a:prstGeom>
          <a:noFill/>
          <a:ln>
            <a:noFill/>
          </a:ln>
        </p:spPr>
      </p:pic>
      <p:pic>
        <p:nvPicPr>
          <p:cNvPr id="70" name="Google Shape;70;p15"/>
          <p:cNvPicPr preferRelativeResize="0"/>
          <p:nvPr/>
        </p:nvPicPr>
        <p:blipFill>
          <a:blip r:embed="rId4">
            <a:alphaModFix/>
          </a:blip>
          <a:stretch>
            <a:fillRect/>
          </a:stretch>
        </p:blipFill>
        <p:spPr>
          <a:xfrm>
            <a:off x="1090967" y="2249668"/>
            <a:ext cx="3395333" cy="3395333"/>
          </a:xfrm>
          <a:prstGeom prst="rect">
            <a:avLst/>
          </a:prstGeom>
          <a:noFill/>
          <a:ln>
            <a:noFill/>
          </a:ln>
        </p:spPr>
      </p:pic>
      <p:pic>
        <p:nvPicPr>
          <p:cNvPr id="71" name="Google Shape;71;p15"/>
          <p:cNvPicPr preferRelativeResize="0"/>
          <p:nvPr/>
        </p:nvPicPr>
        <p:blipFill>
          <a:blip r:embed="rId5">
            <a:alphaModFix/>
          </a:blip>
          <a:stretch>
            <a:fillRect/>
          </a:stretch>
        </p:blipFill>
        <p:spPr>
          <a:xfrm>
            <a:off x="9459298" y="5694651"/>
            <a:ext cx="2703436" cy="1325575"/>
          </a:xfrm>
          <a:prstGeom prst="rect">
            <a:avLst/>
          </a:prstGeom>
          <a:noFill/>
          <a:ln>
            <a:noFill/>
          </a:ln>
        </p:spPr>
      </p:pic>
    </p:spTree>
    <p:extLst>
      <p:ext uri="{BB962C8B-B14F-4D97-AF65-F5344CB8AC3E}">
        <p14:creationId xmlns:p14="http://schemas.microsoft.com/office/powerpoint/2010/main" val="41002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838200" y="365125"/>
            <a:ext cx="10515600" cy="1325600"/>
          </a:xfrm>
          <a:prstGeom prst="rect">
            <a:avLst/>
          </a:prstGeom>
        </p:spPr>
        <p:txBody>
          <a:bodyPr spcFirstLastPara="1" vert="horz" wrap="square" lIns="91433" tIns="45700" rIns="91433" bIns="45700" rtlCol="0" anchor="ctr" anchorCtr="0">
            <a:noAutofit/>
          </a:bodyPr>
          <a:lstStyle/>
          <a:p>
            <a:pPr>
              <a:spcBef>
                <a:spcPts val="0"/>
              </a:spcBef>
            </a:pPr>
            <a:r>
              <a:rPr lang="en" sz="4133">
                <a:solidFill>
                  <a:srgbClr val="674EA7"/>
                </a:solidFill>
                <a:latin typeface="Montserrat Black"/>
                <a:ea typeface="Montserrat Black"/>
                <a:cs typeface="Montserrat Black"/>
                <a:sym typeface="Montserrat Black"/>
              </a:rPr>
              <a:t>About the Book Club</a:t>
            </a:r>
            <a:endParaRPr sz="4133">
              <a:solidFill>
                <a:srgbClr val="674EA7"/>
              </a:solidFill>
              <a:latin typeface="Montserrat Black"/>
              <a:ea typeface="Montserrat Black"/>
              <a:cs typeface="Montserrat Black"/>
              <a:sym typeface="Montserrat Black"/>
            </a:endParaRPr>
          </a:p>
        </p:txBody>
      </p:sp>
      <p:sp>
        <p:nvSpPr>
          <p:cNvPr id="77" name="Google Shape;77;p16"/>
          <p:cNvSpPr txBox="1">
            <a:spLocks noGrp="1"/>
          </p:cNvSpPr>
          <p:nvPr>
            <p:ph type="body" idx="1"/>
          </p:nvPr>
        </p:nvSpPr>
        <p:spPr>
          <a:xfrm>
            <a:off x="3969533" y="1778567"/>
            <a:ext cx="6452800" cy="4351200"/>
          </a:xfrm>
          <a:prstGeom prst="rect">
            <a:avLst/>
          </a:prstGeom>
        </p:spPr>
        <p:txBody>
          <a:bodyPr spcFirstLastPara="1" vert="horz" wrap="square" lIns="91433" tIns="45700" rIns="91433" bIns="45700" rtlCol="0" anchor="t" anchorCtr="0">
            <a:noAutofit/>
          </a:bodyPr>
          <a:lstStyle/>
          <a:p>
            <a:pPr marL="609585" indent="-414856" algn="just">
              <a:lnSpc>
                <a:spcPct val="106999"/>
              </a:lnSpc>
              <a:spcBef>
                <a:spcPts val="0"/>
              </a:spcBef>
              <a:buClr>
                <a:srgbClr val="222222"/>
              </a:buClr>
              <a:buSzPts val="1300"/>
              <a:buFont typeface="Montserrat"/>
              <a:buChar char="●"/>
            </a:pPr>
            <a:r>
              <a:rPr lang="en" sz="1733">
                <a:solidFill>
                  <a:srgbClr val="222222"/>
                </a:solidFill>
                <a:highlight>
                  <a:srgbClr val="FFFFFF"/>
                </a:highlight>
                <a:latin typeface="Montserrat"/>
                <a:ea typeface="Montserrat"/>
                <a:cs typeface="Montserrat"/>
                <a:sym typeface="Montserrat"/>
              </a:rPr>
              <a:t>Will be part of a team that will be supported to improve their reading culture through peer mentorship</a:t>
            </a:r>
            <a:endParaRPr sz="1733">
              <a:solidFill>
                <a:srgbClr val="222222"/>
              </a:solidFill>
              <a:highlight>
                <a:srgbClr val="FFFFFF"/>
              </a:highlight>
              <a:latin typeface="Montserrat"/>
              <a:ea typeface="Montserrat"/>
              <a:cs typeface="Montserrat"/>
              <a:sym typeface="Montserrat"/>
            </a:endParaRPr>
          </a:p>
          <a:p>
            <a:pPr marL="609585" indent="-414856" algn="just">
              <a:lnSpc>
                <a:spcPct val="106999"/>
              </a:lnSpc>
              <a:spcBef>
                <a:spcPts val="0"/>
              </a:spcBef>
              <a:buClr>
                <a:srgbClr val="222222"/>
              </a:buClr>
              <a:buSzPts val="1300"/>
              <a:buFont typeface="Montserrat"/>
              <a:buChar char="●"/>
            </a:pPr>
            <a:r>
              <a:rPr lang="en" sz="1733">
                <a:solidFill>
                  <a:srgbClr val="222222"/>
                </a:solidFill>
                <a:highlight>
                  <a:srgbClr val="FFFFFF"/>
                </a:highlight>
                <a:latin typeface="Montserrat"/>
                <a:ea typeface="Montserrat"/>
                <a:cs typeface="Montserrat"/>
                <a:sym typeface="Montserrat"/>
              </a:rPr>
              <a:t>Gain access and membership to our library partner who has access to wider range of books </a:t>
            </a:r>
            <a:r>
              <a:rPr lang="en" sz="1733" b="1" i="1">
                <a:solidFill>
                  <a:srgbClr val="222222"/>
                </a:solidFill>
                <a:highlight>
                  <a:srgbClr val="FFFFFF"/>
                </a:highlight>
                <a:latin typeface="Montserrat"/>
                <a:ea typeface="Montserrat"/>
                <a:cs typeface="Montserrat"/>
                <a:sym typeface="Montserrat"/>
              </a:rPr>
              <a:t>(future)</a:t>
            </a:r>
            <a:endParaRPr sz="1733" b="1" i="1">
              <a:solidFill>
                <a:srgbClr val="222222"/>
              </a:solidFill>
              <a:highlight>
                <a:srgbClr val="FFFFFF"/>
              </a:highlight>
              <a:latin typeface="Montserrat"/>
              <a:ea typeface="Montserrat"/>
              <a:cs typeface="Montserrat"/>
              <a:sym typeface="Montserrat"/>
            </a:endParaRPr>
          </a:p>
          <a:p>
            <a:pPr marL="609585" indent="-414856" algn="just">
              <a:lnSpc>
                <a:spcPct val="106999"/>
              </a:lnSpc>
              <a:spcBef>
                <a:spcPts val="0"/>
              </a:spcBef>
              <a:buClr>
                <a:srgbClr val="222222"/>
              </a:buClr>
              <a:buSzPts val="1300"/>
              <a:buFont typeface="Montserrat"/>
              <a:buChar char="●"/>
            </a:pPr>
            <a:r>
              <a:rPr lang="en" sz="1733">
                <a:solidFill>
                  <a:srgbClr val="222222"/>
                </a:solidFill>
                <a:highlight>
                  <a:srgbClr val="FFFFFF"/>
                </a:highlight>
                <a:latin typeface="Montserrat"/>
                <a:ea typeface="Montserrat"/>
                <a:cs typeface="Montserrat"/>
                <a:sym typeface="Montserrat"/>
              </a:rPr>
              <a:t>Get opportunities to lead book reviews or share learnings with the larger network of people from various professions</a:t>
            </a:r>
            <a:endParaRPr sz="1733">
              <a:solidFill>
                <a:srgbClr val="222222"/>
              </a:solidFill>
              <a:highlight>
                <a:srgbClr val="FFFFFF"/>
              </a:highlight>
              <a:latin typeface="Montserrat"/>
              <a:ea typeface="Montserrat"/>
              <a:cs typeface="Montserrat"/>
              <a:sym typeface="Montserrat"/>
            </a:endParaRPr>
          </a:p>
          <a:p>
            <a:pPr marL="609585" indent="-414856" algn="just">
              <a:lnSpc>
                <a:spcPct val="106999"/>
              </a:lnSpc>
              <a:spcBef>
                <a:spcPts val="0"/>
              </a:spcBef>
              <a:buClr>
                <a:srgbClr val="222222"/>
              </a:buClr>
              <a:buSzPts val="1300"/>
              <a:buFont typeface="Montserrat"/>
              <a:buChar char="●"/>
            </a:pPr>
            <a:r>
              <a:rPr lang="en" sz="1733">
                <a:solidFill>
                  <a:srgbClr val="222222"/>
                </a:solidFill>
                <a:highlight>
                  <a:srgbClr val="FFFFFF"/>
                </a:highlight>
                <a:latin typeface="Montserrat"/>
                <a:ea typeface="Montserrat"/>
                <a:cs typeface="Montserrat"/>
                <a:sym typeface="Montserrat"/>
              </a:rPr>
              <a:t>Have guaranteed slots in organized book review meetings with associated benefits</a:t>
            </a:r>
            <a:endParaRPr sz="1733">
              <a:solidFill>
                <a:srgbClr val="222222"/>
              </a:solidFill>
              <a:highlight>
                <a:srgbClr val="FFFFFF"/>
              </a:highlight>
              <a:latin typeface="Montserrat"/>
              <a:ea typeface="Montserrat"/>
              <a:cs typeface="Montserrat"/>
              <a:sym typeface="Montserrat"/>
            </a:endParaRPr>
          </a:p>
          <a:p>
            <a:pPr marL="609585" indent="-414856" algn="just">
              <a:lnSpc>
                <a:spcPct val="106999"/>
              </a:lnSpc>
              <a:spcBef>
                <a:spcPts val="0"/>
              </a:spcBef>
              <a:buClr>
                <a:srgbClr val="222222"/>
              </a:buClr>
              <a:buSzPts val="1300"/>
              <a:buFont typeface="Montserrat"/>
              <a:buChar char="●"/>
            </a:pPr>
            <a:r>
              <a:rPr lang="en" sz="1733">
                <a:solidFill>
                  <a:srgbClr val="222222"/>
                </a:solidFill>
                <a:highlight>
                  <a:srgbClr val="FFFFFF"/>
                </a:highlight>
                <a:latin typeface="Montserrat"/>
                <a:ea typeface="Montserrat"/>
                <a:cs typeface="Montserrat"/>
                <a:sym typeface="Montserrat"/>
              </a:rPr>
              <a:t>Deep dive sessions where dig deeper into the book.</a:t>
            </a:r>
            <a:endParaRPr sz="1733">
              <a:solidFill>
                <a:srgbClr val="222222"/>
              </a:solidFill>
              <a:highlight>
                <a:srgbClr val="FFFFFF"/>
              </a:highlight>
              <a:latin typeface="Montserrat"/>
              <a:ea typeface="Montserrat"/>
              <a:cs typeface="Montserrat"/>
              <a:sym typeface="Montserrat"/>
            </a:endParaRPr>
          </a:p>
          <a:p>
            <a:pPr marL="0" indent="0" algn="just">
              <a:lnSpc>
                <a:spcPct val="106999"/>
              </a:lnSpc>
              <a:spcBef>
                <a:spcPts val="1067"/>
              </a:spcBef>
              <a:buNone/>
            </a:pPr>
            <a:endParaRPr sz="1733">
              <a:solidFill>
                <a:srgbClr val="222222"/>
              </a:solidFill>
              <a:highlight>
                <a:srgbClr val="FFFFFF"/>
              </a:highlight>
              <a:latin typeface="Montserrat"/>
              <a:ea typeface="Montserrat"/>
              <a:cs typeface="Montserrat"/>
              <a:sym typeface="Montserrat"/>
            </a:endParaRPr>
          </a:p>
          <a:p>
            <a:pPr marL="0" indent="0" algn="just">
              <a:lnSpc>
                <a:spcPct val="106999"/>
              </a:lnSpc>
              <a:spcBef>
                <a:spcPts val="1067"/>
              </a:spcBef>
              <a:buNone/>
            </a:pPr>
            <a:r>
              <a:rPr lang="en" sz="1733">
                <a:solidFill>
                  <a:srgbClr val="222222"/>
                </a:solidFill>
                <a:highlight>
                  <a:srgbClr val="FFFFFF"/>
                </a:highlight>
                <a:latin typeface="Montserrat"/>
                <a:ea typeface="Montserrat"/>
                <a:cs typeface="Montserrat"/>
                <a:sym typeface="Montserrat"/>
              </a:rPr>
              <a:t>Will be meeting </a:t>
            </a:r>
            <a:r>
              <a:rPr lang="en" sz="1733" b="1">
                <a:solidFill>
                  <a:srgbClr val="222222"/>
                </a:solidFill>
                <a:highlight>
                  <a:srgbClr val="FFFFFF"/>
                </a:highlight>
                <a:latin typeface="Montserrat"/>
                <a:ea typeface="Montserrat"/>
                <a:cs typeface="Montserrat"/>
                <a:sym typeface="Montserrat"/>
              </a:rPr>
              <a:t>every third Saturday of every month</a:t>
            </a:r>
            <a:endParaRPr sz="1733" b="1">
              <a:solidFill>
                <a:srgbClr val="222222"/>
              </a:solidFill>
              <a:highlight>
                <a:srgbClr val="FFFFFF"/>
              </a:highlight>
              <a:latin typeface="Montserrat"/>
              <a:ea typeface="Montserrat"/>
              <a:cs typeface="Montserrat"/>
              <a:sym typeface="Montserrat"/>
            </a:endParaRPr>
          </a:p>
          <a:p>
            <a:pPr marL="609585" indent="0">
              <a:lnSpc>
                <a:spcPct val="115000"/>
              </a:lnSpc>
              <a:spcBef>
                <a:spcPts val="1067"/>
              </a:spcBef>
              <a:spcAft>
                <a:spcPts val="2133"/>
              </a:spcAft>
              <a:buNone/>
            </a:pPr>
            <a:endParaRPr sz="3133">
              <a:solidFill>
                <a:srgbClr val="434343"/>
              </a:solidFill>
              <a:latin typeface="Montserrat"/>
              <a:ea typeface="Montserrat"/>
              <a:cs typeface="Montserrat"/>
              <a:sym typeface="Montserrat"/>
            </a:endParaRPr>
          </a:p>
        </p:txBody>
      </p:sp>
      <p:pic>
        <p:nvPicPr>
          <p:cNvPr id="78" name="Google Shape;78;p16"/>
          <p:cNvPicPr preferRelativeResize="0"/>
          <p:nvPr/>
        </p:nvPicPr>
        <p:blipFill>
          <a:blip r:embed="rId3">
            <a:alphaModFix/>
          </a:blip>
          <a:stretch>
            <a:fillRect/>
          </a:stretch>
        </p:blipFill>
        <p:spPr>
          <a:xfrm>
            <a:off x="986175" y="1538189"/>
            <a:ext cx="10026275" cy="105075"/>
          </a:xfrm>
          <a:prstGeom prst="rect">
            <a:avLst/>
          </a:prstGeom>
          <a:noFill/>
          <a:ln>
            <a:noFill/>
          </a:ln>
        </p:spPr>
      </p:pic>
      <p:pic>
        <p:nvPicPr>
          <p:cNvPr id="79" name="Google Shape;79;p16"/>
          <p:cNvPicPr preferRelativeResize="0"/>
          <p:nvPr/>
        </p:nvPicPr>
        <p:blipFill>
          <a:blip r:embed="rId4">
            <a:alphaModFix/>
          </a:blip>
          <a:stretch>
            <a:fillRect/>
          </a:stretch>
        </p:blipFill>
        <p:spPr>
          <a:xfrm>
            <a:off x="559901" y="2229968"/>
            <a:ext cx="3317033" cy="3317033"/>
          </a:xfrm>
          <a:prstGeom prst="rect">
            <a:avLst/>
          </a:prstGeom>
          <a:noFill/>
          <a:ln>
            <a:noFill/>
          </a:ln>
        </p:spPr>
      </p:pic>
      <p:pic>
        <p:nvPicPr>
          <p:cNvPr id="80" name="Google Shape;80;p16"/>
          <p:cNvPicPr preferRelativeResize="0"/>
          <p:nvPr/>
        </p:nvPicPr>
        <p:blipFill>
          <a:blip r:embed="rId5">
            <a:alphaModFix/>
          </a:blip>
          <a:stretch>
            <a:fillRect/>
          </a:stretch>
        </p:blipFill>
        <p:spPr>
          <a:xfrm>
            <a:off x="9459298" y="5694651"/>
            <a:ext cx="2703436" cy="1325575"/>
          </a:xfrm>
          <a:prstGeom prst="rect">
            <a:avLst/>
          </a:prstGeom>
          <a:noFill/>
          <a:ln>
            <a:noFill/>
          </a:ln>
        </p:spPr>
      </p:pic>
    </p:spTree>
    <p:extLst>
      <p:ext uri="{BB962C8B-B14F-4D97-AF65-F5344CB8AC3E}">
        <p14:creationId xmlns:p14="http://schemas.microsoft.com/office/powerpoint/2010/main" val="392830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7"/>
          <p:cNvPicPr preferRelativeResize="0"/>
          <p:nvPr/>
        </p:nvPicPr>
        <p:blipFill>
          <a:blip r:embed="rId3">
            <a:alphaModFix/>
          </a:blip>
          <a:stretch>
            <a:fillRect/>
          </a:stretch>
        </p:blipFill>
        <p:spPr>
          <a:xfrm>
            <a:off x="67553" y="1"/>
            <a:ext cx="4542427" cy="6857999"/>
          </a:xfrm>
          <a:prstGeom prst="rect">
            <a:avLst/>
          </a:prstGeom>
          <a:noFill/>
          <a:ln>
            <a:noFill/>
          </a:ln>
        </p:spPr>
      </p:pic>
      <p:sp>
        <p:nvSpPr>
          <p:cNvPr id="86" name="Google Shape;86;p17"/>
          <p:cNvSpPr txBox="1">
            <a:spLocks noGrp="1"/>
          </p:cNvSpPr>
          <p:nvPr>
            <p:ph type="ctrTitle"/>
          </p:nvPr>
        </p:nvSpPr>
        <p:spPr>
          <a:xfrm>
            <a:off x="5259039" y="805967"/>
            <a:ext cx="6056400" cy="2736800"/>
          </a:xfrm>
          <a:prstGeom prst="rect">
            <a:avLst/>
          </a:prstGeom>
        </p:spPr>
        <p:txBody>
          <a:bodyPr spcFirstLastPara="1" vert="horz" wrap="square" lIns="121900" tIns="121900" rIns="121900" bIns="121900" rtlCol="0" anchor="b" anchorCtr="0">
            <a:noAutofit/>
          </a:bodyPr>
          <a:lstStyle/>
          <a:p>
            <a:pPr>
              <a:spcBef>
                <a:spcPts val="0"/>
              </a:spcBef>
            </a:pPr>
            <a:r>
              <a:rPr lang="en" b="1">
                <a:solidFill>
                  <a:srgbClr val="351C75"/>
                </a:solidFill>
                <a:latin typeface="Droid Sans"/>
                <a:ea typeface="Droid Sans"/>
                <a:cs typeface="Droid Sans"/>
                <a:sym typeface="Droid Sans"/>
              </a:rPr>
              <a:t>Book Review</a:t>
            </a:r>
            <a:endParaRPr b="1">
              <a:solidFill>
                <a:srgbClr val="351C75"/>
              </a:solidFill>
              <a:latin typeface="Droid Sans"/>
              <a:ea typeface="Droid Sans"/>
              <a:cs typeface="Droid Sans"/>
              <a:sym typeface="Droid Sans"/>
            </a:endParaRPr>
          </a:p>
        </p:txBody>
      </p:sp>
      <p:sp>
        <p:nvSpPr>
          <p:cNvPr id="87" name="Google Shape;87;p17"/>
          <p:cNvSpPr txBox="1">
            <a:spLocks noGrp="1"/>
          </p:cNvSpPr>
          <p:nvPr>
            <p:ph type="subTitle" idx="1"/>
          </p:nvPr>
        </p:nvSpPr>
        <p:spPr>
          <a:xfrm>
            <a:off x="5160000" y="3868767"/>
            <a:ext cx="6056400" cy="1056800"/>
          </a:xfrm>
          <a:prstGeom prst="rect">
            <a:avLst/>
          </a:prstGeom>
        </p:spPr>
        <p:txBody>
          <a:bodyPr spcFirstLastPara="1" vert="horz" wrap="square" lIns="121900" tIns="121900" rIns="121900" bIns="121900" rtlCol="0" anchor="t" anchorCtr="0">
            <a:noAutofit/>
          </a:bodyPr>
          <a:lstStyle/>
          <a:p>
            <a:pPr>
              <a:spcBef>
                <a:spcPts val="0"/>
              </a:spcBef>
            </a:pPr>
            <a:r>
              <a:rPr lang="en" i="1">
                <a:latin typeface="Droid Sans"/>
                <a:ea typeface="Droid Sans"/>
                <a:cs typeface="Droid Sans"/>
                <a:sym typeface="Droid Sans"/>
              </a:rPr>
              <a:t>By Allan Kakinda &amp; Brenda Abeja</a:t>
            </a:r>
            <a:endParaRPr i="1">
              <a:latin typeface="Droid Sans"/>
              <a:ea typeface="Droid Sans"/>
              <a:cs typeface="Droid Sans"/>
              <a:sym typeface="Droid Sans"/>
            </a:endParaRPr>
          </a:p>
        </p:txBody>
      </p:sp>
      <p:pic>
        <p:nvPicPr>
          <p:cNvPr id="88" name="Google Shape;88;p17"/>
          <p:cNvPicPr preferRelativeResize="0"/>
          <p:nvPr/>
        </p:nvPicPr>
        <p:blipFill>
          <a:blip r:embed="rId4">
            <a:alphaModFix/>
          </a:blip>
          <a:stretch>
            <a:fillRect/>
          </a:stretch>
        </p:blipFill>
        <p:spPr>
          <a:xfrm>
            <a:off x="9459298" y="5694651"/>
            <a:ext cx="2703436" cy="1325575"/>
          </a:xfrm>
          <a:prstGeom prst="rect">
            <a:avLst/>
          </a:prstGeom>
          <a:noFill/>
          <a:ln>
            <a:noFill/>
          </a:ln>
        </p:spPr>
      </p:pic>
    </p:spTree>
    <p:extLst>
      <p:ext uri="{BB962C8B-B14F-4D97-AF65-F5344CB8AC3E}">
        <p14:creationId xmlns:p14="http://schemas.microsoft.com/office/powerpoint/2010/main" val="78924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b="1" dirty="0">
                <a:solidFill>
                  <a:srgbClr val="002060"/>
                </a:solidFill>
                <a:latin typeface="Montserrat" pitchFamily="2" charset="77"/>
                <a:ea typeface="Droid Sans"/>
                <a:cs typeface="Droid Sans"/>
                <a:sym typeface="Droid Sans"/>
              </a:rPr>
              <a:t>About the book and author</a:t>
            </a:r>
            <a:endParaRPr b="1" dirty="0">
              <a:solidFill>
                <a:srgbClr val="002060"/>
              </a:solidFill>
              <a:latin typeface="Montserrat" pitchFamily="2" charset="77"/>
              <a:ea typeface="Droid Sans"/>
              <a:cs typeface="Droid Sans"/>
              <a:sym typeface="Droid Sans"/>
            </a:endParaRPr>
          </a:p>
        </p:txBody>
      </p:sp>
      <p:sp>
        <p:nvSpPr>
          <p:cNvPr id="70" name="Google Shape;70;p15"/>
          <p:cNvSpPr txBox="1">
            <a:spLocks noGrp="1"/>
          </p:cNvSpPr>
          <p:nvPr>
            <p:ph type="body" idx="1"/>
          </p:nvPr>
        </p:nvSpPr>
        <p:spPr>
          <a:xfrm>
            <a:off x="415600" y="2239138"/>
            <a:ext cx="6128000" cy="3590162"/>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000" b="1" dirty="0">
                <a:solidFill>
                  <a:srgbClr val="222222"/>
                </a:solidFill>
                <a:highlight>
                  <a:srgbClr val="FFFFFF"/>
                </a:highlight>
                <a:latin typeface="Georgia"/>
                <a:ea typeface="Georgia"/>
                <a:cs typeface="Georgia"/>
                <a:sym typeface="Georgia"/>
              </a:rPr>
              <a:t>Genre:</a:t>
            </a:r>
            <a:r>
              <a:rPr lang="en" sz="2000" dirty="0">
                <a:solidFill>
                  <a:srgbClr val="222222"/>
                </a:solidFill>
                <a:highlight>
                  <a:srgbClr val="FFFFFF"/>
                </a:highlight>
                <a:latin typeface="Georgia"/>
                <a:ea typeface="Georgia"/>
                <a:cs typeface="Georgia"/>
                <a:sym typeface="Georgia"/>
              </a:rPr>
              <a:t> Self-Help</a:t>
            </a:r>
            <a:endParaRPr sz="2000" dirty="0">
              <a:solidFill>
                <a:srgbClr val="222222"/>
              </a:solidFill>
              <a:highlight>
                <a:srgbClr val="FFFFFF"/>
              </a:highlight>
              <a:latin typeface="Georgia"/>
              <a:ea typeface="Georgia"/>
              <a:cs typeface="Georgia"/>
              <a:sym typeface="Georgia"/>
            </a:endParaRPr>
          </a:p>
          <a:p>
            <a:pPr marL="0" indent="0">
              <a:spcBef>
                <a:spcPts val="2133"/>
              </a:spcBef>
              <a:buClr>
                <a:schemeClr val="dk1"/>
              </a:buClr>
              <a:buSzPts val="1100"/>
              <a:buNone/>
            </a:pPr>
            <a:r>
              <a:rPr lang="en" sz="2000" b="1" dirty="0">
                <a:solidFill>
                  <a:srgbClr val="222222"/>
                </a:solidFill>
                <a:highlight>
                  <a:srgbClr val="FFFFFF"/>
                </a:highlight>
                <a:latin typeface="Georgia"/>
                <a:ea typeface="Georgia"/>
                <a:cs typeface="Georgia"/>
                <a:sym typeface="Georgia"/>
              </a:rPr>
              <a:t>Release Date:</a:t>
            </a:r>
            <a:r>
              <a:rPr lang="en" sz="2000" dirty="0">
                <a:solidFill>
                  <a:srgbClr val="222222"/>
                </a:solidFill>
                <a:highlight>
                  <a:srgbClr val="FFFFFF"/>
                </a:highlight>
                <a:latin typeface="Georgia"/>
                <a:ea typeface="Georgia"/>
                <a:cs typeface="Georgia"/>
                <a:sym typeface="Georgia"/>
              </a:rPr>
              <a:t> May 3, 2016</a:t>
            </a:r>
            <a:endParaRPr sz="2000" dirty="0">
              <a:solidFill>
                <a:srgbClr val="222222"/>
              </a:solidFill>
              <a:highlight>
                <a:srgbClr val="FFFFFF"/>
              </a:highlight>
              <a:latin typeface="Georgia"/>
              <a:ea typeface="Georgia"/>
              <a:cs typeface="Georgia"/>
              <a:sym typeface="Georgia"/>
            </a:endParaRPr>
          </a:p>
          <a:p>
            <a:pPr marL="0" indent="0">
              <a:spcBef>
                <a:spcPts val="2133"/>
              </a:spcBef>
              <a:buNone/>
            </a:pPr>
            <a:r>
              <a:rPr lang="en" sz="2000" b="1" dirty="0">
                <a:solidFill>
                  <a:srgbClr val="222222"/>
                </a:solidFill>
                <a:highlight>
                  <a:srgbClr val="FFFFFF"/>
                </a:highlight>
                <a:latin typeface="Georgia"/>
                <a:ea typeface="Georgia"/>
                <a:cs typeface="Georgia"/>
                <a:sym typeface="Georgia"/>
              </a:rPr>
              <a:t>Pages:</a:t>
            </a:r>
            <a:r>
              <a:rPr lang="en" sz="2000" dirty="0">
                <a:solidFill>
                  <a:srgbClr val="222222"/>
                </a:solidFill>
                <a:highlight>
                  <a:srgbClr val="FFFFFF"/>
                </a:highlight>
                <a:latin typeface="Georgia"/>
                <a:ea typeface="Georgia"/>
                <a:cs typeface="Georgia"/>
                <a:sym typeface="Georgia"/>
              </a:rPr>
              <a:t> 352</a:t>
            </a:r>
            <a:endParaRPr sz="2000" u="sng" dirty="0">
              <a:solidFill>
                <a:schemeClr val="dk1"/>
              </a:solidFill>
              <a:highlight>
                <a:srgbClr val="FFFFFF"/>
              </a:highlight>
              <a:latin typeface="Georgia"/>
              <a:ea typeface="Georgia"/>
              <a:cs typeface="Georgia"/>
              <a:sym typeface="Georgia"/>
            </a:endParaRPr>
          </a:p>
          <a:p>
            <a:pPr marL="0" indent="0">
              <a:spcBef>
                <a:spcPts val="2133"/>
              </a:spcBef>
              <a:spcAft>
                <a:spcPts val="2133"/>
              </a:spcAft>
              <a:buNone/>
            </a:pPr>
            <a:r>
              <a:rPr lang="en" sz="2000" b="1" dirty="0">
                <a:solidFill>
                  <a:schemeClr val="dk1"/>
                </a:solidFill>
                <a:highlight>
                  <a:srgbClr val="FFFFFF"/>
                </a:highlight>
                <a:latin typeface="Georgia"/>
                <a:ea typeface="Georgia"/>
                <a:cs typeface="Georgia"/>
                <a:sym typeface="Georgia"/>
              </a:rPr>
              <a:t>Author:</a:t>
            </a:r>
            <a:r>
              <a:rPr lang="en" sz="2000" dirty="0">
                <a:solidFill>
                  <a:schemeClr val="dk1"/>
                </a:solidFill>
                <a:highlight>
                  <a:srgbClr val="FFFFFF"/>
                </a:highlight>
                <a:latin typeface="Georgia"/>
                <a:ea typeface="Georgia"/>
                <a:cs typeface="Georgia"/>
                <a:sym typeface="Georgia"/>
              </a:rPr>
              <a:t> Angela Duckworth is a psychology researcher, Oxford and Harvard alumni and psychology teacher at the University of Pennsylvania. She became popular because of her research on grit, perseverance and achievement for which she also won a McArthur award.</a:t>
            </a:r>
            <a:endParaRPr sz="2000" dirty="0">
              <a:solidFill>
                <a:srgbClr val="222222"/>
              </a:solidFill>
              <a:highlight>
                <a:srgbClr val="FFFFFF"/>
              </a:highlight>
              <a:latin typeface="Georgia"/>
              <a:ea typeface="Georgia"/>
              <a:cs typeface="Georgia"/>
              <a:sym typeface="Georgia"/>
            </a:endParaRPr>
          </a:p>
        </p:txBody>
      </p:sp>
      <p:pic>
        <p:nvPicPr>
          <p:cNvPr id="71" name="Google Shape;71;p15"/>
          <p:cNvPicPr preferRelativeResize="0"/>
          <p:nvPr/>
        </p:nvPicPr>
        <p:blipFill>
          <a:blip r:embed="rId3">
            <a:alphaModFix/>
          </a:blip>
          <a:stretch>
            <a:fillRect/>
          </a:stretch>
        </p:blipFill>
        <p:spPr>
          <a:xfrm>
            <a:off x="7133915" y="2060205"/>
            <a:ext cx="3446846" cy="3446846"/>
          </a:xfrm>
          <a:prstGeom prst="rect">
            <a:avLst/>
          </a:prstGeom>
          <a:noFill/>
          <a:ln>
            <a:noFill/>
          </a:ln>
        </p:spPr>
      </p:pic>
      <p:pic>
        <p:nvPicPr>
          <p:cNvPr id="5" name="Picture 2">
            <a:extLst>
              <a:ext uri="{FF2B5EF4-FFF2-40B4-BE49-F238E27FC236}">
                <a16:creationId xmlns:a16="http://schemas.microsoft.com/office/drawing/2014/main" id="{358BA2D0-C9B5-AE47-9A4A-138AE15132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985" y="1398752"/>
            <a:ext cx="8677091" cy="909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C761680-56D7-6C45-8673-24F48BAD65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7318" y="576894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b="1" dirty="0">
                <a:solidFill>
                  <a:srgbClr val="002060"/>
                </a:solidFill>
                <a:latin typeface="Montserrat" pitchFamily="2" charset="77"/>
                <a:ea typeface="Droid Sans"/>
                <a:cs typeface="Droid Sans"/>
                <a:sym typeface="Droid Sans"/>
              </a:rPr>
              <a:t>Introduction</a:t>
            </a:r>
            <a:endParaRPr b="1" dirty="0">
              <a:solidFill>
                <a:srgbClr val="002060"/>
              </a:solidFill>
              <a:latin typeface="Montserrat" pitchFamily="2" charset="77"/>
              <a:ea typeface="Droid Sans"/>
              <a:cs typeface="Droid Sans"/>
              <a:sym typeface="Droid Sans"/>
            </a:endParaRPr>
          </a:p>
        </p:txBody>
      </p:sp>
      <p:sp>
        <p:nvSpPr>
          <p:cNvPr id="77" name="Google Shape;77;p16"/>
          <p:cNvSpPr txBox="1">
            <a:spLocks noGrp="1"/>
          </p:cNvSpPr>
          <p:nvPr>
            <p:ph type="body" idx="1"/>
          </p:nvPr>
        </p:nvSpPr>
        <p:spPr>
          <a:xfrm>
            <a:off x="415600" y="1805453"/>
            <a:ext cx="10906000" cy="4430513"/>
          </a:xfrm>
          <a:prstGeom prst="rect">
            <a:avLst/>
          </a:prstGeom>
        </p:spPr>
        <p:txBody>
          <a:bodyPr spcFirstLastPara="1" vert="horz" wrap="square" lIns="121900" tIns="121900" rIns="121900" bIns="121900" rtlCol="0" anchor="t" anchorCtr="0">
            <a:noAutofit/>
          </a:bodyPr>
          <a:lstStyle/>
          <a:p>
            <a:pPr marL="0" indent="0">
              <a:lnSpc>
                <a:spcPct val="100000"/>
              </a:lnSpc>
              <a:spcBef>
                <a:spcPts val="4000"/>
              </a:spcBef>
              <a:buNone/>
            </a:pPr>
            <a:r>
              <a:rPr lang="en" sz="2000" dirty="0">
                <a:solidFill>
                  <a:schemeClr val="dk1"/>
                </a:solidFill>
                <a:highlight>
                  <a:srgbClr val="FFFFFF"/>
                </a:highlight>
                <a:latin typeface="Georgia"/>
                <a:ea typeface="Georgia"/>
                <a:cs typeface="Georgia"/>
                <a:sym typeface="Georgia"/>
              </a:rPr>
              <a:t>Grit is the combination of passion and perseverance for long-term goals.</a:t>
            </a:r>
            <a:endParaRPr sz="2000" dirty="0">
              <a:solidFill>
                <a:schemeClr val="dk1"/>
              </a:solidFill>
              <a:highlight>
                <a:srgbClr val="FFFFFF"/>
              </a:highlight>
              <a:latin typeface="Georgia"/>
              <a:ea typeface="Georgia"/>
              <a:cs typeface="Georgia"/>
              <a:sym typeface="Georgia"/>
            </a:endParaRPr>
          </a:p>
          <a:p>
            <a:pPr marL="0" indent="0">
              <a:lnSpc>
                <a:spcPct val="100000"/>
              </a:lnSpc>
              <a:spcBef>
                <a:spcPts val="4000"/>
              </a:spcBef>
              <a:buNone/>
            </a:pPr>
            <a:r>
              <a:rPr lang="en" sz="1867" dirty="0">
                <a:solidFill>
                  <a:srgbClr val="000000"/>
                </a:solidFill>
                <a:highlight>
                  <a:srgbClr val="FFFFFF"/>
                </a:highlight>
                <a:latin typeface="Georgia"/>
                <a:ea typeface="Georgia"/>
                <a:cs typeface="Georgia"/>
                <a:sym typeface="Georgia"/>
              </a:rPr>
              <a:t> </a:t>
            </a:r>
            <a:r>
              <a:rPr lang="en" sz="1867" dirty="0">
                <a:solidFill>
                  <a:srgbClr val="000000"/>
                </a:solidFill>
                <a:latin typeface="Georgia"/>
                <a:ea typeface="Georgia"/>
                <a:cs typeface="Georgia"/>
                <a:sym typeface="Georgia"/>
              </a:rPr>
              <a:t>One way to think about grit is to consider what grit isn’t.</a:t>
            </a:r>
            <a:endParaRPr sz="1867" dirty="0">
              <a:solidFill>
                <a:srgbClr val="000000"/>
              </a:solidFill>
              <a:latin typeface="Georgia"/>
              <a:ea typeface="Georgia"/>
              <a:cs typeface="Georgia"/>
              <a:sym typeface="Georgia"/>
            </a:endParaRPr>
          </a:p>
          <a:p>
            <a:pPr marL="0" indent="0">
              <a:spcBef>
                <a:spcPts val="2533"/>
              </a:spcBef>
              <a:buClr>
                <a:schemeClr val="dk1"/>
              </a:buClr>
              <a:buSzPts val="1100"/>
              <a:buNone/>
            </a:pPr>
            <a:r>
              <a:rPr lang="en" sz="1867" dirty="0">
                <a:solidFill>
                  <a:srgbClr val="000000"/>
                </a:solidFill>
                <a:latin typeface="Georgia"/>
                <a:ea typeface="Georgia"/>
                <a:cs typeface="Georgia"/>
                <a:sym typeface="Georgia"/>
              </a:rPr>
              <a:t>Grit isn’t talent. Grit isn’t luck. Grit isn’t how intensely, for the moment, you want something.</a:t>
            </a:r>
            <a:endParaRPr sz="1867" dirty="0">
              <a:solidFill>
                <a:srgbClr val="000000"/>
              </a:solidFill>
              <a:latin typeface="Georgia"/>
              <a:ea typeface="Georgia"/>
              <a:cs typeface="Georgia"/>
              <a:sym typeface="Georgia"/>
            </a:endParaRPr>
          </a:p>
          <a:p>
            <a:pPr marL="0" indent="0">
              <a:spcBef>
                <a:spcPts val="1600"/>
              </a:spcBef>
              <a:buClr>
                <a:schemeClr val="dk1"/>
              </a:buClr>
              <a:buSzPts val="1100"/>
              <a:buNone/>
            </a:pPr>
            <a:r>
              <a:rPr lang="en" sz="1867" dirty="0">
                <a:solidFill>
                  <a:srgbClr val="000000"/>
                </a:solidFill>
                <a:latin typeface="Georgia"/>
                <a:ea typeface="Georgia"/>
                <a:cs typeface="Georgia"/>
                <a:sym typeface="Georgia"/>
              </a:rPr>
              <a:t>Instead, grit is about having what some researchers call an “ultimate concern”–a goal you care about so much that it organizes and gives meaning to almost everything you do. </a:t>
            </a:r>
            <a:r>
              <a:rPr lang="en" sz="1867" b="1" i="1" dirty="0">
                <a:solidFill>
                  <a:srgbClr val="000000"/>
                </a:solidFill>
                <a:latin typeface="Georgia"/>
                <a:ea typeface="Georgia"/>
                <a:cs typeface="Georgia"/>
                <a:sym typeface="Georgia"/>
              </a:rPr>
              <a:t>And grit is holding steadfast to that goal. Even when you fall down. Even when you screw up. Even when progress toward that goal is halting or slow.</a:t>
            </a:r>
            <a:endParaRPr sz="1867" b="1" i="1" dirty="0">
              <a:solidFill>
                <a:srgbClr val="000000"/>
              </a:solidFill>
              <a:latin typeface="Georgia"/>
              <a:ea typeface="Georgia"/>
              <a:cs typeface="Georgia"/>
              <a:sym typeface="Georgia"/>
            </a:endParaRPr>
          </a:p>
          <a:p>
            <a:pPr marL="0" indent="0">
              <a:spcBef>
                <a:spcPts val="1600"/>
              </a:spcBef>
              <a:buClr>
                <a:schemeClr val="dk1"/>
              </a:buClr>
              <a:buSzPts val="1100"/>
              <a:buNone/>
            </a:pPr>
            <a:r>
              <a:rPr lang="en" sz="1867" dirty="0">
                <a:solidFill>
                  <a:srgbClr val="000000"/>
                </a:solidFill>
                <a:latin typeface="Georgia"/>
                <a:ea typeface="Georgia"/>
                <a:cs typeface="Georgia"/>
                <a:sym typeface="Georgia"/>
              </a:rPr>
              <a:t>Talent and luck matter to success. But talent and luck are no guarantee of grit. And in the very long run, </a:t>
            </a:r>
            <a:r>
              <a:rPr lang="en" sz="1867" b="1" i="1" dirty="0">
                <a:solidFill>
                  <a:srgbClr val="000000"/>
                </a:solidFill>
                <a:latin typeface="Georgia"/>
                <a:ea typeface="Georgia"/>
                <a:cs typeface="Georgia"/>
                <a:sym typeface="Georgia"/>
              </a:rPr>
              <a:t>I think grit may matter as least as much, if not more.</a:t>
            </a:r>
            <a:endParaRPr sz="1867" b="1" i="1" dirty="0">
              <a:solidFill>
                <a:srgbClr val="000000"/>
              </a:solidFill>
              <a:latin typeface="Georgia"/>
              <a:ea typeface="Georgia"/>
              <a:cs typeface="Georgia"/>
              <a:sym typeface="Georgia"/>
            </a:endParaRPr>
          </a:p>
          <a:p>
            <a:pPr marL="0" indent="0">
              <a:lnSpc>
                <a:spcPct val="100000"/>
              </a:lnSpc>
              <a:spcBef>
                <a:spcPts val="4000"/>
              </a:spcBef>
              <a:spcAft>
                <a:spcPts val="2533"/>
              </a:spcAft>
              <a:buNone/>
            </a:pPr>
            <a:endParaRPr sz="2000" dirty="0">
              <a:solidFill>
                <a:schemeClr val="dk1"/>
              </a:solidFill>
              <a:highlight>
                <a:srgbClr val="FFFFFF"/>
              </a:highlight>
              <a:latin typeface="Georgia"/>
              <a:ea typeface="Georgia"/>
              <a:cs typeface="Georgia"/>
              <a:sym typeface="Georgia"/>
            </a:endParaRPr>
          </a:p>
        </p:txBody>
      </p:sp>
      <p:pic>
        <p:nvPicPr>
          <p:cNvPr id="4" name="Picture 2">
            <a:extLst>
              <a:ext uri="{FF2B5EF4-FFF2-40B4-BE49-F238E27FC236}">
                <a16:creationId xmlns:a16="http://schemas.microsoft.com/office/drawing/2014/main" id="{2F7767F0-A567-CA45-9872-4F913D35D0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985" y="1398752"/>
            <a:ext cx="8677091" cy="909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0AE8588A-5110-7546-B807-B7D7189BD3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7318" y="583752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b="1" dirty="0">
                <a:solidFill>
                  <a:srgbClr val="002060"/>
                </a:solidFill>
                <a:latin typeface="Montserrat" pitchFamily="2" charset="77"/>
                <a:ea typeface="Droid Sans"/>
                <a:cs typeface="Droid Sans"/>
                <a:sym typeface="Droid Sans"/>
              </a:rPr>
              <a:t>Book Chapters</a:t>
            </a:r>
            <a:endParaRPr b="1" dirty="0">
              <a:solidFill>
                <a:srgbClr val="002060"/>
              </a:solidFill>
              <a:latin typeface="Montserrat" pitchFamily="2" charset="77"/>
              <a:ea typeface="Droid Sans"/>
              <a:cs typeface="Droid Sans"/>
              <a:sym typeface="Droid Sans"/>
            </a:endParaRPr>
          </a:p>
        </p:txBody>
      </p:sp>
      <p:sp>
        <p:nvSpPr>
          <p:cNvPr id="62" name="Google Shape;62;p14"/>
          <p:cNvSpPr txBox="1">
            <a:spLocks noGrp="1"/>
          </p:cNvSpPr>
          <p:nvPr>
            <p:ph type="body" idx="1"/>
          </p:nvPr>
        </p:nvSpPr>
        <p:spPr>
          <a:xfrm>
            <a:off x="415600" y="1300533"/>
            <a:ext cx="4464000" cy="4980400"/>
          </a:xfrm>
          <a:prstGeom prst="rect">
            <a:avLst/>
          </a:prstGeom>
        </p:spPr>
        <p:txBody>
          <a:bodyPr spcFirstLastPara="1" vert="horz" wrap="square" lIns="121900" tIns="121900" rIns="121900" bIns="121900" rtlCol="0" anchor="t" anchorCtr="0">
            <a:noAutofit/>
          </a:bodyPr>
          <a:lstStyle/>
          <a:p>
            <a:pPr marL="0" indent="0">
              <a:lnSpc>
                <a:spcPct val="100000"/>
              </a:lnSpc>
              <a:spcBef>
                <a:spcPts val="4000"/>
              </a:spcBef>
              <a:buNone/>
            </a:pPr>
            <a:r>
              <a:rPr lang="en" sz="1600" b="1" i="1" dirty="0">
                <a:solidFill>
                  <a:srgbClr val="808080"/>
                </a:solidFill>
                <a:highlight>
                  <a:srgbClr val="FFFFFF"/>
                </a:highlight>
                <a:latin typeface="Georgia"/>
                <a:ea typeface="Georgia"/>
                <a:cs typeface="Georgia"/>
                <a:sym typeface="Georgia"/>
              </a:rPr>
              <a:t>Part I: What Grit Is And Why It Matters</a:t>
            </a:r>
            <a:endParaRPr sz="1600" b="1" i="1" dirty="0">
              <a:solidFill>
                <a:srgbClr val="808080"/>
              </a:solidFill>
              <a:highlight>
                <a:srgbClr val="FFFFFF"/>
              </a:highlight>
              <a:latin typeface="Georgia"/>
              <a:ea typeface="Georgia"/>
              <a:cs typeface="Georgia"/>
              <a:sym typeface="Georgia"/>
            </a:endParaRPr>
          </a:p>
          <a:p>
            <a:pPr marL="0" indent="0">
              <a:lnSpc>
                <a:spcPct val="100000"/>
              </a:lnSpc>
              <a:spcBef>
                <a:spcPts val="4000"/>
              </a:spcBef>
              <a:buClr>
                <a:schemeClr val="dk1"/>
              </a:buClr>
              <a:buSzPts val="1100"/>
              <a:buNone/>
            </a:pPr>
            <a:r>
              <a:rPr lang="en" sz="1600" b="1" dirty="0">
                <a:solidFill>
                  <a:srgbClr val="1E1E1E"/>
                </a:solidFill>
                <a:highlight>
                  <a:srgbClr val="FFFFFF"/>
                </a:highlight>
                <a:latin typeface="Georgia"/>
                <a:ea typeface="Georgia"/>
                <a:cs typeface="Georgia"/>
                <a:sym typeface="Georgia"/>
              </a:rPr>
              <a:t>Chapter 1: Showing Up</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Clr>
                <a:schemeClr val="dk1"/>
              </a:buClr>
              <a:buSzPts val="1100"/>
              <a:buNone/>
            </a:pPr>
            <a:r>
              <a:rPr lang="en" sz="1600" b="1" dirty="0">
                <a:solidFill>
                  <a:srgbClr val="1E1E1E"/>
                </a:solidFill>
                <a:highlight>
                  <a:srgbClr val="FFFFFF"/>
                </a:highlight>
                <a:latin typeface="Georgia"/>
                <a:ea typeface="Georgia"/>
                <a:cs typeface="Georgia"/>
                <a:sym typeface="Georgia"/>
              </a:rPr>
              <a:t>Chapter 2: Distracted By Talent </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Clr>
                <a:schemeClr val="dk1"/>
              </a:buClr>
              <a:buSzPts val="1100"/>
              <a:buNone/>
            </a:pPr>
            <a:r>
              <a:rPr lang="en" sz="1600" b="1" dirty="0">
                <a:solidFill>
                  <a:srgbClr val="1E1E1E"/>
                </a:solidFill>
                <a:highlight>
                  <a:srgbClr val="FFFFFF"/>
                </a:highlight>
                <a:latin typeface="Georgia"/>
                <a:ea typeface="Georgia"/>
                <a:cs typeface="Georgia"/>
                <a:sym typeface="Georgia"/>
              </a:rPr>
              <a:t>Chapter 3: Effort Counts Twice </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4: How Gritty Are You</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Clr>
                <a:schemeClr val="dk1"/>
              </a:buClr>
              <a:buSzPts val="1100"/>
              <a:buNone/>
            </a:pPr>
            <a:r>
              <a:rPr lang="en" sz="1600" b="1" dirty="0">
                <a:solidFill>
                  <a:srgbClr val="1E1E1E"/>
                </a:solidFill>
                <a:highlight>
                  <a:srgbClr val="FFFFFF"/>
                </a:highlight>
                <a:latin typeface="Georgia"/>
                <a:ea typeface="Georgia"/>
                <a:cs typeface="Georgia"/>
                <a:sym typeface="Georgia"/>
              </a:rPr>
              <a:t>Chapter 5: Grit Grows</a:t>
            </a:r>
            <a:endParaRPr sz="1600" b="1" dirty="0">
              <a:solidFill>
                <a:srgbClr val="1E1E1E"/>
              </a:solidFill>
              <a:highlight>
                <a:srgbClr val="FFFFFF"/>
              </a:highlight>
              <a:latin typeface="Georgia"/>
              <a:ea typeface="Georgia"/>
              <a:cs typeface="Georgia"/>
              <a:sym typeface="Georgia"/>
            </a:endParaRPr>
          </a:p>
          <a:p>
            <a:pPr marL="0" indent="0">
              <a:spcBef>
                <a:spcPts val="2533"/>
              </a:spcBef>
              <a:spcAft>
                <a:spcPts val="2133"/>
              </a:spcAft>
              <a:buNone/>
            </a:pPr>
            <a:endParaRPr sz="1600" dirty="0">
              <a:latin typeface="Georgia"/>
              <a:ea typeface="Georgia"/>
              <a:cs typeface="Georgia"/>
              <a:sym typeface="Georgia"/>
            </a:endParaRPr>
          </a:p>
        </p:txBody>
      </p:sp>
      <p:sp>
        <p:nvSpPr>
          <p:cNvPr id="63" name="Google Shape;63;p14"/>
          <p:cNvSpPr txBox="1">
            <a:spLocks noGrp="1"/>
          </p:cNvSpPr>
          <p:nvPr>
            <p:ph type="body" idx="1"/>
          </p:nvPr>
        </p:nvSpPr>
        <p:spPr>
          <a:xfrm>
            <a:off x="4812300" y="1300533"/>
            <a:ext cx="2968000" cy="4980400"/>
          </a:xfrm>
          <a:prstGeom prst="rect">
            <a:avLst/>
          </a:prstGeom>
        </p:spPr>
        <p:txBody>
          <a:bodyPr spcFirstLastPara="1" vert="horz" wrap="square" lIns="121900" tIns="121900" rIns="121900" bIns="121900" rtlCol="0" anchor="t" anchorCtr="0">
            <a:noAutofit/>
          </a:bodyPr>
          <a:lstStyle/>
          <a:p>
            <a:pPr marL="0" indent="0" algn="ctr">
              <a:lnSpc>
                <a:spcPct val="100000"/>
              </a:lnSpc>
              <a:spcBef>
                <a:spcPts val="4000"/>
              </a:spcBef>
              <a:buNone/>
            </a:pPr>
            <a:r>
              <a:rPr lang="en" sz="1600" b="1" i="1" dirty="0">
                <a:solidFill>
                  <a:srgbClr val="808080"/>
                </a:solidFill>
                <a:highlight>
                  <a:srgbClr val="FFFFFF"/>
                </a:highlight>
                <a:latin typeface="Georgia"/>
                <a:ea typeface="Georgia"/>
                <a:cs typeface="Georgia"/>
                <a:sym typeface="Georgia"/>
              </a:rPr>
              <a:t>Part II Growing Grit From The Inside Out</a:t>
            </a:r>
            <a:endParaRPr sz="1600" b="1" i="1" dirty="0">
              <a:solidFill>
                <a:srgbClr val="808080"/>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6: Interest</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7: Practice </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8: Purpose </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spcAft>
                <a:spcPts val="2533"/>
              </a:spcAft>
              <a:buNone/>
            </a:pPr>
            <a:r>
              <a:rPr lang="en" sz="1600" b="1" dirty="0">
                <a:solidFill>
                  <a:srgbClr val="1E1E1E"/>
                </a:solidFill>
                <a:highlight>
                  <a:srgbClr val="FFFFFF"/>
                </a:highlight>
                <a:latin typeface="Georgia"/>
                <a:ea typeface="Georgia"/>
                <a:cs typeface="Georgia"/>
                <a:sym typeface="Georgia"/>
              </a:rPr>
              <a:t>Chapter 9: Hope</a:t>
            </a:r>
            <a:endParaRPr sz="1600" dirty="0">
              <a:latin typeface="Georgia"/>
              <a:ea typeface="Georgia"/>
              <a:cs typeface="Georgia"/>
              <a:sym typeface="Georgia"/>
            </a:endParaRPr>
          </a:p>
        </p:txBody>
      </p:sp>
      <p:sp>
        <p:nvSpPr>
          <p:cNvPr id="64" name="Google Shape;64;p14"/>
          <p:cNvSpPr txBox="1">
            <a:spLocks noGrp="1"/>
          </p:cNvSpPr>
          <p:nvPr>
            <p:ph type="body" idx="1"/>
          </p:nvPr>
        </p:nvSpPr>
        <p:spPr>
          <a:xfrm>
            <a:off x="8331100" y="1233300"/>
            <a:ext cx="3394800" cy="4980400"/>
          </a:xfrm>
          <a:prstGeom prst="rect">
            <a:avLst/>
          </a:prstGeom>
        </p:spPr>
        <p:txBody>
          <a:bodyPr spcFirstLastPara="1" vert="horz" wrap="square" lIns="121900" tIns="121900" rIns="121900" bIns="121900" rtlCol="0" anchor="t" anchorCtr="0">
            <a:noAutofit/>
          </a:bodyPr>
          <a:lstStyle/>
          <a:p>
            <a:pPr marL="0" indent="0">
              <a:lnSpc>
                <a:spcPct val="100000"/>
              </a:lnSpc>
              <a:spcBef>
                <a:spcPts val="4000"/>
              </a:spcBef>
              <a:buNone/>
            </a:pPr>
            <a:r>
              <a:rPr lang="en" sz="1600" b="1" i="1" dirty="0">
                <a:solidFill>
                  <a:srgbClr val="808080"/>
                </a:solidFill>
                <a:highlight>
                  <a:srgbClr val="FFFFFF"/>
                </a:highlight>
                <a:latin typeface="Georgia"/>
                <a:ea typeface="Georgia"/>
                <a:cs typeface="Georgia"/>
                <a:sym typeface="Georgia"/>
              </a:rPr>
              <a:t>Part III – Growing Grit From Outside In</a:t>
            </a:r>
            <a:endParaRPr sz="1600" b="1" i="1" dirty="0">
              <a:solidFill>
                <a:srgbClr val="808080"/>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10: Parenting For Grit</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11: The Playing Fields Of Grit </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buNone/>
            </a:pPr>
            <a:r>
              <a:rPr lang="en" sz="1600" b="1" dirty="0">
                <a:solidFill>
                  <a:srgbClr val="1E1E1E"/>
                </a:solidFill>
                <a:highlight>
                  <a:srgbClr val="FFFFFF"/>
                </a:highlight>
                <a:latin typeface="Georgia"/>
                <a:ea typeface="Georgia"/>
                <a:cs typeface="Georgia"/>
                <a:sym typeface="Georgia"/>
              </a:rPr>
              <a:t>Chapter 12: A Culture Of Grit</a:t>
            </a:r>
            <a:endParaRPr sz="1600" b="1" dirty="0">
              <a:solidFill>
                <a:srgbClr val="1E1E1E"/>
              </a:solidFill>
              <a:highlight>
                <a:srgbClr val="FFFFFF"/>
              </a:highlight>
              <a:latin typeface="Georgia"/>
              <a:ea typeface="Georgia"/>
              <a:cs typeface="Georgia"/>
              <a:sym typeface="Georgia"/>
            </a:endParaRPr>
          </a:p>
          <a:p>
            <a:pPr marL="0" indent="0">
              <a:lnSpc>
                <a:spcPct val="100000"/>
              </a:lnSpc>
              <a:spcBef>
                <a:spcPts val="4000"/>
              </a:spcBef>
              <a:spcAft>
                <a:spcPts val="2533"/>
              </a:spcAft>
              <a:buNone/>
            </a:pPr>
            <a:r>
              <a:rPr lang="en" sz="1600" b="1" dirty="0">
                <a:solidFill>
                  <a:srgbClr val="1E1E1E"/>
                </a:solidFill>
                <a:highlight>
                  <a:srgbClr val="FFFFFF"/>
                </a:highlight>
                <a:latin typeface="Georgia"/>
                <a:ea typeface="Georgia"/>
                <a:cs typeface="Georgia"/>
                <a:sym typeface="Georgia"/>
              </a:rPr>
              <a:t>Chapter 13: Conclusion</a:t>
            </a:r>
            <a:endParaRPr sz="1600" dirty="0">
              <a:latin typeface="Georgia"/>
              <a:ea typeface="Georgia"/>
              <a:cs typeface="Georgia"/>
              <a:sym typeface="Georgia"/>
            </a:endParaRPr>
          </a:p>
        </p:txBody>
      </p:sp>
      <p:pic>
        <p:nvPicPr>
          <p:cNvPr id="6" name="Picture 5">
            <a:extLst>
              <a:ext uri="{FF2B5EF4-FFF2-40B4-BE49-F238E27FC236}">
                <a16:creationId xmlns:a16="http://schemas.microsoft.com/office/drawing/2014/main" id="{5475F0B2-CCF8-694F-9581-C8EA2C98A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18" y="5837528"/>
            <a:ext cx="1890992" cy="9272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605AAF5F-71D5-F246-B0B2-1F3D45349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985" y="1398752"/>
            <a:ext cx="8677091" cy="909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4E6F9-BA87-44CA-9F95-184ED03691AE}"/>
              </a:ext>
            </a:extLst>
          </p:cNvPr>
          <p:cNvSpPr>
            <a:spLocks noGrp="1"/>
          </p:cNvSpPr>
          <p:nvPr>
            <p:ph type="title"/>
          </p:nvPr>
        </p:nvSpPr>
        <p:spPr/>
        <p:txBody>
          <a:bodyPr/>
          <a:lstStyle/>
          <a:p>
            <a:r>
              <a:rPr lang="en" b="1" dirty="0">
                <a:solidFill>
                  <a:srgbClr val="002060"/>
                </a:solidFill>
                <a:latin typeface="Montserrat" pitchFamily="2" charset="77"/>
                <a:ea typeface="Droid Sans"/>
                <a:cs typeface="Droid Sans"/>
                <a:sym typeface="Droid Sans"/>
              </a:rPr>
              <a:t>How GRIT Grows</a:t>
            </a:r>
            <a:endParaRPr lang="en-US" dirty="0">
              <a:solidFill>
                <a:srgbClr val="002060"/>
              </a:solidFill>
              <a:latin typeface="Montserrat" pitchFamily="2" charset="77"/>
            </a:endParaRPr>
          </a:p>
        </p:txBody>
      </p:sp>
      <p:sp>
        <p:nvSpPr>
          <p:cNvPr id="3" name="Content Placeholder 2">
            <a:extLst>
              <a:ext uri="{FF2B5EF4-FFF2-40B4-BE49-F238E27FC236}">
                <a16:creationId xmlns:a16="http://schemas.microsoft.com/office/drawing/2014/main" id="{37D77AFD-85B0-491A-A166-CF56F182C7E9}"/>
              </a:ext>
            </a:extLst>
          </p:cNvPr>
          <p:cNvSpPr>
            <a:spLocks noGrp="1"/>
          </p:cNvSpPr>
          <p:nvPr>
            <p:ph idx="1"/>
          </p:nvPr>
        </p:nvSpPr>
        <p:spPr/>
        <p:txBody>
          <a:bodyPr>
            <a:normAutofit/>
          </a:bodyPr>
          <a:lstStyle/>
          <a:p>
            <a:r>
              <a:rPr lang="en-US" sz="2000" b="1" dirty="0">
                <a:solidFill>
                  <a:srgbClr val="002060"/>
                </a:solidFill>
                <a:latin typeface="Georgia" panose="02040502050405020303" pitchFamily="18" charset="0"/>
              </a:rPr>
              <a:t>Interest: </a:t>
            </a:r>
            <a:r>
              <a:rPr lang="en-US" sz="2000" dirty="0">
                <a:solidFill>
                  <a:srgbClr val="000000"/>
                </a:solidFill>
                <a:latin typeface="Georgia" panose="02040502050405020303" pitchFamily="18" charset="0"/>
                <a:ea typeface="Georgia"/>
                <a:cs typeface="Georgia"/>
                <a:sym typeface="Georgia"/>
              </a:rPr>
              <a:t>“Passion for your work is a little bit of </a:t>
            </a:r>
            <a:r>
              <a:rPr lang="en-US" sz="2000" b="1" dirty="0">
                <a:solidFill>
                  <a:srgbClr val="000000"/>
                </a:solidFill>
                <a:latin typeface="Georgia" panose="02040502050405020303" pitchFamily="18" charset="0"/>
                <a:ea typeface="Georgia"/>
                <a:cs typeface="Georgia"/>
                <a:sym typeface="Georgia"/>
              </a:rPr>
              <a:t>discovery</a:t>
            </a:r>
            <a:r>
              <a:rPr lang="en-US" sz="2000" dirty="0">
                <a:solidFill>
                  <a:srgbClr val="000000"/>
                </a:solidFill>
                <a:latin typeface="Georgia" panose="02040502050405020303" pitchFamily="18" charset="0"/>
                <a:ea typeface="Georgia"/>
                <a:cs typeface="Georgia"/>
                <a:sym typeface="Georgia"/>
              </a:rPr>
              <a:t>, followed by a lot of </a:t>
            </a:r>
            <a:r>
              <a:rPr lang="en-US" sz="2000" b="1" dirty="0">
                <a:solidFill>
                  <a:srgbClr val="000000"/>
                </a:solidFill>
                <a:latin typeface="Georgia" panose="02040502050405020303" pitchFamily="18" charset="0"/>
                <a:ea typeface="Georgia"/>
                <a:cs typeface="Georgia"/>
                <a:sym typeface="Georgia"/>
              </a:rPr>
              <a:t>development</a:t>
            </a:r>
            <a:r>
              <a:rPr lang="en-US" sz="2000" dirty="0">
                <a:solidFill>
                  <a:srgbClr val="000000"/>
                </a:solidFill>
                <a:latin typeface="Georgia" panose="02040502050405020303" pitchFamily="18" charset="0"/>
                <a:ea typeface="Georgia"/>
                <a:cs typeface="Georgia"/>
                <a:sym typeface="Georgia"/>
              </a:rPr>
              <a:t>, and then a lifetime of </a:t>
            </a:r>
            <a:r>
              <a:rPr lang="en-US" sz="2000" b="1" dirty="0">
                <a:solidFill>
                  <a:srgbClr val="000000"/>
                </a:solidFill>
                <a:latin typeface="Georgia" panose="02040502050405020303" pitchFamily="18" charset="0"/>
                <a:ea typeface="Georgia"/>
                <a:cs typeface="Georgia"/>
                <a:sym typeface="Georgia"/>
              </a:rPr>
              <a:t>deepening</a:t>
            </a:r>
            <a:r>
              <a:rPr lang="en-US" sz="2000" dirty="0">
                <a:solidFill>
                  <a:srgbClr val="000000"/>
                </a:solidFill>
                <a:latin typeface="Georgia" panose="02040502050405020303" pitchFamily="18" charset="0"/>
                <a:ea typeface="Georgia"/>
                <a:cs typeface="Georgia"/>
                <a:sym typeface="Georgia"/>
              </a:rPr>
              <a:t>.” Angela Duckworth – Grit</a:t>
            </a:r>
          </a:p>
          <a:p>
            <a:r>
              <a:rPr lang="en-US" sz="2000" b="1" dirty="0">
                <a:solidFill>
                  <a:srgbClr val="002060"/>
                </a:solidFill>
                <a:latin typeface="Georgia" panose="02040502050405020303" pitchFamily="18" charset="0"/>
                <a:sym typeface="Georgia"/>
              </a:rPr>
              <a:t>Practice: </a:t>
            </a:r>
            <a:r>
              <a:rPr lang="en-US" sz="2000" dirty="0">
                <a:solidFill>
                  <a:srgbClr val="0A0A0A"/>
                </a:solidFill>
                <a:highlight>
                  <a:srgbClr val="FFFFFF"/>
                </a:highlight>
                <a:latin typeface="Georgia" panose="02040502050405020303" pitchFamily="18" charset="0"/>
                <a:ea typeface="Georgia"/>
                <a:cs typeface="Georgia"/>
                <a:sym typeface="Georgia"/>
              </a:rPr>
              <a:t>“We all know people who had tremendous talent who didn’t do anything with it.”</a:t>
            </a:r>
          </a:p>
          <a:p>
            <a:r>
              <a:rPr lang="en-US" sz="2000" b="1" dirty="0">
                <a:solidFill>
                  <a:srgbClr val="002060"/>
                </a:solidFill>
                <a:latin typeface="Georgia" panose="02040502050405020303" pitchFamily="18" charset="0"/>
              </a:rPr>
              <a:t>Purpose: </a:t>
            </a:r>
            <a:r>
              <a:rPr lang="en-US" sz="2000" dirty="0">
                <a:latin typeface="Georgia" panose="02040502050405020303" pitchFamily="18" charset="0"/>
              </a:rPr>
              <a:t>is a final answer to the question “Why? Why are you doing this?” In “grit lexicon,”  purpose means “the intention to contribute to the well-being of others.”</a:t>
            </a:r>
            <a:endParaRPr lang="en-US" sz="2000" b="1" dirty="0">
              <a:latin typeface="Georgia" panose="02040502050405020303" pitchFamily="18" charset="0"/>
            </a:endParaRPr>
          </a:p>
          <a:p>
            <a:r>
              <a:rPr lang="en-US" sz="2000" b="1" dirty="0">
                <a:solidFill>
                  <a:srgbClr val="002060"/>
                </a:solidFill>
                <a:latin typeface="Georgia" panose="02040502050405020303" pitchFamily="18" charset="0"/>
              </a:rPr>
              <a:t>Hope: </a:t>
            </a:r>
            <a:r>
              <a:rPr lang="en-US" sz="2000" dirty="0">
                <a:latin typeface="Georgia" panose="02040502050405020303" pitchFamily="18" charset="0"/>
              </a:rPr>
              <a:t>Grit rests on the expectation that our own efforts can improve our future. “I have a feeling tomorrow will be better” is different from </a:t>
            </a:r>
            <a:r>
              <a:rPr lang="en-US" sz="2000" b="1" dirty="0">
                <a:latin typeface="Georgia" panose="02040502050405020303" pitchFamily="18" charset="0"/>
              </a:rPr>
              <a:t>“I resolve to make tomorrow better</a:t>
            </a:r>
            <a:r>
              <a:rPr lang="en-US" sz="2000" dirty="0">
                <a:latin typeface="Georgia" panose="02040502050405020303" pitchFamily="18" charset="0"/>
              </a:rPr>
              <a:t>.” Hope for Gritty people has nothing to do with luck and everything to do with getting up again.</a:t>
            </a:r>
          </a:p>
          <a:p>
            <a:endParaRPr lang="en-US" sz="2400" dirty="0">
              <a:latin typeface="Georgia" panose="02040502050405020303" pitchFamily="18" charset="0"/>
            </a:endParaRPr>
          </a:p>
        </p:txBody>
      </p:sp>
      <p:pic>
        <p:nvPicPr>
          <p:cNvPr id="4" name="Picture 2">
            <a:extLst>
              <a:ext uri="{FF2B5EF4-FFF2-40B4-BE49-F238E27FC236}">
                <a16:creationId xmlns:a16="http://schemas.microsoft.com/office/drawing/2014/main" id="{77D2223E-C29D-2843-AAB6-EB4B92580E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035" y="1398752"/>
            <a:ext cx="8677091" cy="909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AD4F1E0-402C-6541-8CC7-4A5E099DDB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18" y="5837528"/>
            <a:ext cx="1890992" cy="92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58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0"/>
          <p:cNvPicPr preferRelativeResize="0"/>
          <p:nvPr/>
        </p:nvPicPr>
        <p:blipFill>
          <a:blip r:embed="rId3">
            <a:alphaModFix/>
          </a:blip>
          <a:stretch>
            <a:fillRect/>
          </a:stretch>
        </p:blipFill>
        <p:spPr>
          <a:xfrm>
            <a:off x="841155" y="0"/>
            <a:ext cx="9968024" cy="6858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9C8E281A648048BE75CF93631EAFA0" ma:contentTypeVersion="15" ma:contentTypeDescription="Create a new document." ma:contentTypeScope="" ma:versionID="2f04ff294562e029254debbfbac7827a">
  <xsd:schema xmlns:xsd="http://www.w3.org/2001/XMLSchema" xmlns:xs="http://www.w3.org/2001/XMLSchema" xmlns:p="http://schemas.microsoft.com/office/2006/metadata/properties" xmlns:ns1="http://schemas.microsoft.com/sharepoint/v3" xmlns:ns3="89b18668-6f80-44a4-a511-d900381f9c6c" xmlns:ns4="2da2c62a-bdcb-48d1-be23-34b0346744b1" targetNamespace="http://schemas.microsoft.com/office/2006/metadata/properties" ma:root="true" ma:fieldsID="628ca207603bcb0169cabd5e25dbb13f" ns1:_="" ns3:_="" ns4:_="">
    <xsd:import namespace="http://schemas.microsoft.com/sharepoint/v3"/>
    <xsd:import namespace="89b18668-6f80-44a4-a511-d900381f9c6c"/>
    <xsd:import namespace="2da2c62a-bdcb-48d1-be23-34b0346744b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b18668-6f80-44a4-a511-d900381f9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a2c62a-bdcb-48d1-be23-34b0346744b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1198D-B448-4085-AC3A-6B9B32215F60}">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7AD24A41-BD13-4AA7-94CE-437D0A28FEBC}">
  <ds:schemaRefs>
    <ds:schemaRef ds:uri="http://schemas.microsoft.com/sharepoint/v3/contenttype/forms"/>
  </ds:schemaRefs>
</ds:datastoreItem>
</file>

<file path=customXml/itemProps3.xml><?xml version="1.0" encoding="utf-8"?>
<ds:datastoreItem xmlns:ds="http://schemas.openxmlformats.org/officeDocument/2006/customXml" ds:itemID="{D4F2338C-CF7E-4CAE-929D-602F1EF7D9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b18668-6f80-44a4-a511-d900381f9c6c"/>
    <ds:schemaRef ds:uri="2da2c62a-bdcb-48d1-be23-34b0346744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TotalTime>
  <Words>1489</Words>
  <Application>Microsoft Macintosh PowerPoint</Application>
  <PresentationFormat>Widescreen</PresentationFormat>
  <Paragraphs>96</Paragraphs>
  <Slides>19</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Calibri Light</vt:lpstr>
      <vt:lpstr>Droid Sans</vt:lpstr>
      <vt:lpstr>Georgia</vt:lpstr>
      <vt:lpstr>Montserrat</vt:lpstr>
      <vt:lpstr>Montserrat Black</vt:lpstr>
      <vt:lpstr>Office Theme</vt:lpstr>
      <vt:lpstr>1_Office Theme</vt:lpstr>
      <vt:lpstr>Welcome to the Eaglelite Book Club</vt:lpstr>
      <vt:lpstr>Meeting Plan</vt:lpstr>
      <vt:lpstr>About the Book Club</vt:lpstr>
      <vt:lpstr>Book Review</vt:lpstr>
      <vt:lpstr>About the book and author</vt:lpstr>
      <vt:lpstr>Introduction</vt:lpstr>
      <vt:lpstr>Book Chapters</vt:lpstr>
      <vt:lpstr>How GRIT Grows</vt:lpstr>
      <vt:lpstr>PowerPoint Presentation</vt:lpstr>
      <vt:lpstr>Polls</vt:lpstr>
      <vt:lpstr>Showing up  and Follow through </vt:lpstr>
      <vt:lpstr>PowerPoint Presentation</vt:lpstr>
      <vt:lpstr>Spelling Bee Champions</vt:lpstr>
      <vt:lpstr>PowerPoint Presentation</vt:lpstr>
      <vt:lpstr>Interview with Rowdy Gaines</vt:lpstr>
      <vt:lpstr>The Science of Deliberate Practice</vt:lpstr>
      <vt:lpstr>Deliberate Practice in Action</vt:lpstr>
      <vt:lpstr>INTERESTING AND HARD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Abeja</dc:creator>
  <cp:lastModifiedBy>Allan Kakinda</cp:lastModifiedBy>
  <cp:revision>5</cp:revision>
  <dcterms:created xsi:type="dcterms:W3CDTF">2021-01-29T19:49:13Z</dcterms:created>
  <dcterms:modified xsi:type="dcterms:W3CDTF">2021-01-30T07:06:37Z</dcterms:modified>
</cp:coreProperties>
</file>